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397" autoAdjust="0"/>
  </p:normalViewPr>
  <p:slideViewPr>
    <p:cSldViewPr>
      <p:cViewPr varScale="1">
        <p:scale>
          <a:sx n="80" d="100"/>
          <a:sy n="80" d="100"/>
        </p:scale>
        <p:origin x="1758" y="84"/>
      </p:cViewPr>
      <p:guideLst>
        <p:guide orient="horz" pos="2880"/>
        <p:guide pos="216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2B116-7E62-4A9D-8C49-6AB3A5A77FB1}" type="datetimeFigureOut">
              <a:rPr lang="en-150" smtClean="0"/>
              <a:t>12/11/2024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660E1-256D-4710-9591-C5DF97215BF5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5066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660E1-256D-4710-9591-C5DF97215BF5}" type="slidenum">
              <a:rPr lang="en-150" smtClean="0"/>
              <a:t>1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00617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Limite la </a:t>
            </a:r>
            <a:r>
              <a:rPr lang="fr-FR" dirty="0" err="1"/>
              <a:t>qqt</a:t>
            </a:r>
            <a:r>
              <a:rPr lang="fr-FR" dirty="0"/>
              <a:t> de donné saisi, gagne du temps, </a:t>
            </a:r>
            <a:r>
              <a:rPr lang="fr-FR" dirty="0" err="1"/>
              <a:t>ameliore</a:t>
            </a:r>
            <a:r>
              <a:rPr lang="fr-FR" dirty="0"/>
              <a:t> la qualité des données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660E1-256D-4710-9591-C5DF97215BF5}" type="slidenum">
              <a:rPr lang="en-150" smtClean="0"/>
              <a:t>2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18995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fois les relations de base identifié -&gt;PCA -&gt; garder un maximum d’information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660E1-256D-4710-9591-C5DF97215BF5}" type="slidenum">
              <a:rPr lang="en-150" smtClean="0"/>
              <a:t>19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95336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Tests post hoc -&gt; test de </a:t>
            </a:r>
            <a:r>
              <a:rPr lang="fr-FR" dirty="0" err="1"/>
              <a:t>turkey</a:t>
            </a:r>
            <a:r>
              <a:rPr lang="fr-FR" dirty="0"/>
              <a:t> &lt;- compare toutes les paires de groupes voir si les moyennes sont significativement différentes -&gt; distingué les groupe clé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660E1-256D-4710-9591-C5DF97215BF5}" type="slidenum">
              <a:rPr lang="en-150" smtClean="0"/>
              <a:t>21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34712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9494" y="402081"/>
            <a:ext cx="4820284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41426" y="1372361"/>
            <a:ext cx="0" cy="5486400"/>
          </a:xfrm>
          <a:custGeom>
            <a:avLst/>
            <a:gdLst/>
            <a:ahLst/>
            <a:cxnLst/>
            <a:rect l="l" t="t" r="r" b="b"/>
            <a:pathLst>
              <a:path h="5486400">
                <a:moveTo>
                  <a:pt x="0" y="0"/>
                </a:moveTo>
                <a:lnTo>
                  <a:pt x="0" y="5486399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45735" y="2759964"/>
            <a:ext cx="91439" cy="9143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86071" y="2531364"/>
            <a:ext cx="140207" cy="13868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2016" y="6031991"/>
            <a:ext cx="128015" cy="12801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14652" y="272185"/>
            <a:ext cx="9982327" cy="1100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8535" y="1795653"/>
            <a:ext cx="6001384" cy="2824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vuilleminethan@gmail.com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80922" y="3496817"/>
            <a:ext cx="0" cy="3352800"/>
          </a:xfrm>
          <a:custGeom>
            <a:avLst/>
            <a:gdLst/>
            <a:ahLst/>
            <a:cxnLst/>
            <a:rect l="l" t="t" r="r" b="b"/>
            <a:pathLst>
              <a:path h="3352800">
                <a:moveTo>
                  <a:pt x="0" y="0"/>
                </a:moveTo>
                <a:lnTo>
                  <a:pt x="0" y="3352799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5923" y="2973323"/>
            <a:ext cx="91440" cy="914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77783" y="2744723"/>
            <a:ext cx="138684" cy="1386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61019" y="3198876"/>
            <a:ext cx="128015" cy="12649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67713" y="2574416"/>
            <a:ext cx="32277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5" dirty="0"/>
              <a:t>PROJET</a:t>
            </a:r>
            <a:r>
              <a:rPr sz="5400" spc="-350" dirty="0"/>
              <a:t> </a:t>
            </a:r>
            <a:r>
              <a:rPr sz="5400" spc="-509" dirty="0"/>
              <a:t>3</a:t>
            </a:r>
            <a:endParaRPr sz="5400"/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44840" y="6227064"/>
            <a:ext cx="3582924" cy="2727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32357" y="3368420"/>
            <a:ext cx="733234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100" dirty="0">
                <a:solidFill>
                  <a:srgbClr val="FFFFFF"/>
                </a:solidFill>
                <a:latin typeface="Verdana"/>
                <a:cs typeface="Verdana"/>
              </a:rPr>
              <a:t>Préparez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Verdana"/>
                <a:cs typeface="Verdana"/>
              </a:rPr>
              <a:t>des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données</a:t>
            </a:r>
            <a:r>
              <a:rPr sz="24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Verdana"/>
                <a:cs typeface="Verdana"/>
              </a:rPr>
              <a:t>pour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Verdana"/>
                <a:cs typeface="Verdana"/>
              </a:rPr>
              <a:t>organisme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santé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publique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71788" y="3773423"/>
            <a:ext cx="2127504" cy="212750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095993" y="5873292"/>
            <a:ext cx="1882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552EC"/>
                </a:solidFill>
                <a:latin typeface="Trebuchet MS"/>
                <a:cs typeface="Trebuchet MS"/>
              </a:rPr>
              <a:t>Ethan</a:t>
            </a:r>
            <a:r>
              <a:rPr sz="1800" b="1" spc="-155" dirty="0">
                <a:solidFill>
                  <a:srgbClr val="7552EC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7552EC"/>
                </a:solidFill>
                <a:latin typeface="Trebuchet MS"/>
                <a:cs typeface="Trebuchet MS"/>
              </a:rPr>
              <a:t>VUILLEMIN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469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15" dirty="0"/>
              <a:t>IDENTIFIEZ</a:t>
            </a:r>
            <a:r>
              <a:rPr sz="2800" spc="-10" dirty="0"/>
              <a:t> </a:t>
            </a:r>
            <a:r>
              <a:rPr sz="2800" dirty="0"/>
              <a:t>LES</a:t>
            </a:r>
            <a:r>
              <a:rPr sz="2800" spc="-20" dirty="0"/>
              <a:t> </a:t>
            </a:r>
            <a:r>
              <a:rPr sz="2800" dirty="0"/>
              <a:t>VALEURS </a:t>
            </a:r>
            <a:r>
              <a:rPr sz="2800" spc="-10" dirty="0"/>
              <a:t>ABERRANTES</a:t>
            </a:r>
            <a:r>
              <a:rPr sz="2800" spc="15" dirty="0"/>
              <a:t> </a:t>
            </a:r>
            <a:r>
              <a:rPr sz="2800" spc="-50" dirty="0"/>
              <a:t>(SCATTERPLOT)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3076" y="1434084"/>
            <a:ext cx="7163561" cy="5421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56382" y="594817"/>
            <a:ext cx="6517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30" dirty="0">
                <a:solidFill>
                  <a:srgbClr val="FFFFFF"/>
                </a:solidFill>
                <a:latin typeface="Tahoma"/>
                <a:cs typeface="Tahoma"/>
              </a:rPr>
              <a:t>TRAITER</a:t>
            </a:r>
            <a:r>
              <a:rPr sz="28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28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VALEURS</a:t>
            </a:r>
            <a:r>
              <a:rPr sz="28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Tahoma"/>
                <a:cs typeface="Tahoma"/>
              </a:rPr>
              <a:t>ABERRANTES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4919" y="2313432"/>
            <a:ext cx="4122420" cy="2231390"/>
          </a:xfrm>
          <a:custGeom>
            <a:avLst/>
            <a:gdLst/>
            <a:ahLst/>
            <a:cxnLst/>
            <a:rect l="l" t="t" r="r" b="b"/>
            <a:pathLst>
              <a:path w="4122420" h="2231390">
                <a:moveTo>
                  <a:pt x="371856" y="0"/>
                </a:moveTo>
                <a:lnTo>
                  <a:pt x="3750564" y="0"/>
                </a:lnTo>
                <a:lnTo>
                  <a:pt x="4122420" y="371855"/>
                </a:lnTo>
                <a:lnTo>
                  <a:pt x="4122420" y="2231135"/>
                </a:lnTo>
                <a:lnTo>
                  <a:pt x="0" y="2231135"/>
                </a:lnTo>
                <a:lnTo>
                  <a:pt x="0" y="371855"/>
                </a:lnTo>
                <a:lnTo>
                  <a:pt x="2897" y="325213"/>
                </a:lnTo>
                <a:lnTo>
                  <a:pt x="11357" y="280299"/>
                </a:lnTo>
                <a:lnTo>
                  <a:pt x="25031" y="237461"/>
                </a:lnTo>
                <a:lnTo>
                  <a:pt x="43571" y="197049"/>
                </a:lnTo>
                <a:lnTo>
                  <a:pt x="66627" y="159411"/>
                </a:lnTo>
                <a:lnTo>
                  <a:pt x="93851" y="124896"/>
                </a:lnTo>
                <a:lnTo>
                  <a:pt x="124896" y="93851"/>
                </a:lnTo>
                <a:lnTo>
                  <a:pt x="159411" y="66627"/>
                </a:lnTo>
                <a:lnTo>
                  <a:pt x="197049" y="43571"/>
                </a:lnTo>
                <a:lnTo>
                  <a:pt x="237461" y="25031"/>
                </a:lnTo>
                <a:lnTo>
                  <a:pt x="280299" y="11357"/>
                </a:lnTo>
                <a:lnTo>
                  <a:pt x="325213" y="2897"/>
                </a:lnTo>
                <a:lnTo>
                  <a:pt x="371856" y="0"/>
                </a:lnTo>
                <a:close/>
              </a:path>
            </a:pathLst>
          </a:custGeom>
          <a:ln w="57150">
            <a:solidFill>
              <a:srgbClr val="FF8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24304" y="2965145"/>
            <a:ext cx="2726055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3200" b="1" spc="-45" dirty="0">
                <a:solidFill>
                  <a:srgbClr val="FFFFFF"/>
                </a:solidFill>
                <a:latin typeface="Tahoma"/>
                <a:cs typeface="Tahoma"/>
              </a:rPr>
              <a:t>Méthode</a:t>
            </a:r>
            <a:r>
              <a:rPr sz="3200" b="1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3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3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Analyse</a:t>
            </a:r>
            <a:r>
              <a:rPr sz="28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Verdana"/>
                <a:cs typeface="Verdana"/>
              </a:rPr>
              <a:t>métier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04659" y="2313432"/>
            <a:ext cx="4122420" cy="2231390"/>
          </a:xfrm>
          <a:custGeom>
            <a:avLst/>
            <a:gdLst/>
            <a:ahLst/>
            <a:cxnLst/>
            <a:rect l="l" t="t" r="r" b="b"/>
            <a:pathLst>
              <a:path w="4122420" h="2231390">
                <a:moveTo>
                  <a:pt x="371856" y="0"/>
                </a:moveTo>
                <a:lnTo>
                  <a:pt x="3750564" y="0"/>
                </a:lnTo>
                <a:lnTo>
                  <a:pt x="4122420" y="371855"/>
                </a:lnTo>
                <a:lnTo>
                  <a:pt x="4122420" y="2231135"/>
                </a:lnTo>
                <a:lnTo>
                  <a:pt x="0" y="2231135"/>
                </a:lnTo>
                <a:lnTo>
                  <a:pt x="0" y="371855"/>
                </a:lnTo>
                <a:lnTo>
                  <a:pt x="2897" y="325213"/>
                </a:lnTo>
                <a:lnTo>
                  <a:pt x="11357" y="280299"/>
                </a:lnTo>
                <a:lnTo>
                  <a:pt x="25031" y="237461"/>
                </a:lnTo>
                <a:lnTo>
                  <a:pt x="43571" y="197049"/>
                </a:lnTo>
                <a:lnTo>
                  <a:pt x="66627" y="159411"/>
                </a:lnTo>
                <a:lnTo>
                  <a:pt x="93851" y="124896"/>
                </a:lnTo>
                <a:lnTo>
                  <a:pt x="124896" y="93851"/>
                </a:lnTo>
                <a:lnTo>
                  <a:pt x="159411" y="66627"/>
                </a:lnTo>
                <a:lnTo>
                  <a:pt x="197049" y="43571"/>
                </a:lnTo>
                <a:lnTo>
                  <a:pt x="237461" y="25031"/>
                </a:lnTo>
                <a:lnTo>
                  <a:pt x="280299" y="11357"/>
                </a:lnTo>
                <a:lnTo>
                  <a:pt x="325213" y="2897"/>
                </a:lnTo>
                <a:lnTo>
                  <a:pt x="371856" y="0"/>
                </a:lnTo>
                <a:close/>
              </a:path>
            </a:pathLst>
          </a:custGeom>
          <a:ln w="57150">
            <a:solidFill>
              <a:srgbClr val="CDB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35165" y="2817317"/>
            <a:ext cx="3582670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2800" b="1" spc="-30" dirty="0">
                <a:solidFill>
                  <a:srgbClr val="FFFFFF"/>
                </a:solidFill>
                <a:latin typeface="Tahoma"/>
                <a:cs typeface="Tahoma"/>
              </a:rPr>
              <a:t>Méthode</a:t>
            </a:r>
            <a:r>
              <a:rPr sz="28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8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Analyse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statistique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&amp;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métier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863" y="4011167"/>
            <a:ext cx="4182617" cy="28445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2623" y="632841"/>
            <a:ext cx="9081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PROGRAMME</a:t>
            </a:r>
            <a:r>
              <a:rPr sz="2800" spc="-40" dirty="0"/>
              <a:t> </a:t>
            </a:r>
            <a:r>
              <a:rPr sz="2800" spc="-50" dirty="0"/>
              <a:t>NATIONAL</a:t>
            </a:r>
            <a:r>
              <a:rPr sz="2800" spc="-15" dirty="0"/>
              <a:t> </a:t>
            </a:r>
            <a:r>
              <a:rPr sz="2800" spc="-135" dirty="0"/>
              <a:t>NUTRITION</a:t>
            </a:r>
            <a:r>
              <a:rPr sz="2800" spc="-50" dirty="0"/>
              <a:t> </a:t>
            </a:r>
            <a:r>
              <a:rPr sz="2800" dirty="0"/>
              <a:t>SANTÉ</a:t>
            </a:r>
            <a:r>
              <a:rPr sz="2800" spc="-40" dirty="0"/>
              <a:t> </a:t>
            </a:r>
            <a:r>
              <a:rPr sz="2800" spc="-75" dirty="0"/>
              <a:t>(PNNS)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1252727" y="1505711"/>
            <a:ext cx="4122420" cy="2231390"/>
          </a:xfrm>
          <a:custGeom>
            <a:avLst/>
            <a:gdLst/>
            <a:ahLst/>
            <a:cxnLst/>
            <a:rect l="l" t="t" r="r" b="b"/>
            <a:pathLst>
              <a:path w="4122420" h="2231390">
                <a:moveTo>
                  <a:pt x="371856" y="0"/>
                </a:moveTo>
                <a:lnTo>
                  <a:pt x="3750564" y="0"/>
                </a:lnTo>
                <a:lnTo>
                  <a:pt x="4122420" y="371855"/>
                </a:lnTo>
                <a:lnTo>
                  <a:pt x="4122420" y="2231136"/>
                </a:lnTo>
                <a:lnTo>
                  <a:pt x="0" y="2231136"/>
                </a:lnTo>
                <a:lnTo>
                  <a:pt x="0" y="371855"/>
                </a:lnTo>
                <a:lnTo>
                  <a:pt x="2897" y="325213"/>
                </a:lnTo>
                <a:lnTo>
                  <a:pt x="11357" y="280299"/>
                </a:lnTo>
                <a:lnTo>
                  <a:pt x="25031" y="237461"/>
                </a:lnTo>
                <a:lnTo>
                  <a:pt x="43571" y="197049"/>
                </a:lnTo>
                <a:lnTo>
                  <a:pt x="66627" y="159411"/>
                </a:lnTo>
                <a:lnTo>
                  <a:pt x="93851" y="124896"/>
                </a:lnTo>
                <a:lnTo>
                  <a:pt x="124896" y="93851"/>
                </a:lnTo>
                <a:lnTo>
                  <a:pt x="159411" y="66627"/>
                </a:lnTo>
                <a:lnTo>
                  <a:pt x="197049" y="43571"/>
                </a:lnTo>
                <a:lnTo>
                  <a:pt x="237461" y="25031"/>
                </a:lnTo>
                <a:lnTo>
                  <a:pt x="280299" y="11357"/>
                </a:lnTo>
                <a:lnTo>
                  <a:pt x="325213" y="2897"/>
                </a:lnTo>
                <a:lnTo>
                  <a:pt x="371856" y="0"/>
                </a:lnTo>
                <a:close/>
              </a:path>
            </a:pathLst>
          </a:custGeom>
          <a:ln w="57150">
            <a:solidFill>
              <a:srgbClr val="FF8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11476" y="2157730"/>
            <a:ext cx="272605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b="1" spc="-50" dirty="0">
                <a:solidFill>
                  <a:srgbClr val="FFFFFF"/>
                </a:solidFill>
                <a:latin typeface="Tahoma"/>
                <a:cs typeface="Tahoma"/>
              </a:rPr>
              <a:t>Méthode</a:t>
            </a:r>
            <a:r>
              <a:rPr sz="32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3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3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Analyse</a:t>
            </a:r>
            <a:r>
              <a:rPr sz="28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Verdana"/>
                <a:cs typeface="Verdana"/>
              </a:rPr>
              <a:t>métier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3496" y="1459992"/>
            <a:ext cx="6026658" cy="53957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13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18103" y="632841"/>
            <a:ext cx="5215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FFFFFF"/>
                </a:solidFill>
                <a:latin typeface="Tahoma"/>
                <a:cs typeface="Tahoma"/>
              </a:rPr>
              <a:t>NUTRISCORE</a:t>
            </a:r>
            <a:r>
              <a:rPr sz="28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GRADE</a:t>
            </a:r>
            <a:r>
              <a:rPr sz="28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50" dirty="0">
                <a:solidFill>
                  <a:srgbClr val="FFFFFF"/>
                </a:solidFill>
                <a:latin typeface="Tahoma"/>
                <a:cs typeface="Tahoma"/>
              </a:rPr>
              <a:t>MEDIAN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8052" y="2644139"/>
            <a:ext cx="4122420" cy="2231390"/>
          </a:xfrm>
          <a:custGeom>
            <a:avLst/>
            <a:gdLst/>
            <a:ahLst/>
            <a:cxnLst/>
            <a:rect l="l" t="t" r="r" b="b"/>
            <a:pathLst>
              <a:path w="4122420" h="2231390">
                <a:moveTo>
                  <a:pt x="371856" y="0"/>
                </a:moveTo>
                <a:lnTo>
                  <a:pt x="3750564" y="0"/>
                </a:lnTo>
                <a:lnTo>
                  <a:pt x="4122420" y="371856"/>
                </a:lnTo>
                <a:lnTo>
                  <a:pt x="4122420" y="2231136"/>
                </a:lnTo>
                <a:lnTo>
                  <a:pt x="0" y="2231136"/>
                </a:lnTo>
                <a:lnTo>
                  <a:pt x="0" y="371856"/>
                </a:lnTo>
                <a:lnTo>
                  <a:pt x="2897" y="325213"/>
                </a:lnTo>
                <a:lnTo>
                  <a:pt x="11357" y="280299"/>
                </a:lnTo>
                <a:lnTo>
                  <a:pt x="25031" y="237461"/>
                </a:lnTo>
                <a:lnTo>
                  <a:pt x="43571" y="197049"/>
                </a:lnTo>
                <a:lnTo>
                  <a:pt x="66627" y="159411"/>
                </a:lnTo>
                <a:lnTo>
                  <a:pt x="93851" y="124896"/>
                </a:lnTo>
                <a:lnTo>
                  <a:pt x="124896" y="93851"/>
                </a:lnTo>
                <a:lnTo>
                  <a:pt x="159411" y="66627"/>
                </a:lnTo>
                <a:lnTo>
                  <a:pt x="197049" y="43571"/>
                </a:lnTo>
                <a:lnTo>
                  <a:pt x="237461" y="25031"/>
                </a:lnTo>
                <a:lnTo>
                  <a:pt x="280299" y="11357"/>
                </a:lnTo>
                <a:lnTo>
                  <a:pt x="325213" y="2897"/>
                </a:lnTo>
                <a:lnTo>
                  <a:pt x="371856" y="0"/>
                </a:lnTo>
                <a:close/>
              </a:path>
            </a:pathLst>
          </a:custGeom>
          <a:ln w="57150">
            <a:solidFill>
              <a:srgbClr val="FF83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36801" y="3295853"/>
            <a:ext cx="2726055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3200" b="1" spc="-45" dirty="0">
                <a:solidFill>
                  <a:srgbClr val="FFFFFF"/>
                </a:solidFill>
                <a:latin typeface="Tahoma"/>
                <a:cs typeface="Tahoma"/>
              </a:rPr>
              <a:t>Méthode</a:t>
            </a:r>
            <a:r>
              <a:rPr sz="3200" b="1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31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3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spc="-40" dirty="0">
                <a:solidFill>
                  <a:srgbClr val="FFFFFF"/>
                </a:solidFill>
                <a:latin typeface="Verdana"/>
                <a:cs typeface="Verdana"/>
              </a:rPr>
              <a:t>Analyse</a:t>
            </a:r>
            <a:r>
              <a:rPr sz="28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85" dirty="0">
                <a:solidFill>
                  <a:srgbClr val="FFFFFF"/>
                </a:solidFill>
                <a:latin typeface="Verdana"/>
                <a:cs typeface="Verdana"/>
              </a:rPr>
              <a:t>métier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80759" y="1243583"/>
            <a:ext cx="5095875" cy="5614670"/>
            <a:chOff x="6080759" y="1243583"/>
            <a:chExt cx="5095875" cy="56146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0759" y="6521192"/>
              <a:ext cx="5095494" cy="336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1243583"/>
              <a:ext cx="5067300" cy="5288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5444" y="4037076"/>
            <a:ext cx="4914265" cy="2821305"/>
            <a:chOff x="885444" y="4037076"/>
            <a:chExt cx="4914265" cy="2821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444" y="6167627"/>
              <a:ext cx="4914137" cy="6903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684" y="4037076"/>
              <a:ext cx="4885944" cy="214122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14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575" rIns="0" bIns="0" rtlCol="0">
            <a:spAutoFit/>
          </a:bodyPr>
          <a:lstStyle/>
          <a:p>
            <a:pPr marL="1565275">
              <a:lnSpc>
                <a:spcPct val="100000"/>
              </a:lnSpc>
              <a:spcBef>
                <a:spcPts val="95"/>
              </a:spcBef>
            </a:pPr>
            <a:r>
              <a:rPr sz="2800" spc="-130" dirty="0"/>
              <a:t>TRAITER</a:t>
            </a:r>
            <a:r>
              <a:rPr sz="2800" spc="30" dirty="0"/>
              <a:t> </a:t>
            </a:r>
            <a:r>
              <a:rPr sz="2800" dirty="0"/>
              <a:t>LES</a:t>
            </a:r>
            <a:r>
              <a:rPr sz="2800" spc="20" dirty="0"/>
              <a:t> </a:t>
            </a:r>
            <a:r>
              <a:rPr sz="2800" dirty="0"/>
              <a:t>VALEURS</a:t>
            </a:r>
            <a:r>
              <a:rPr sz="2800" spc="40" dirty="0"/>
              <a:t> </a:t>
            </a:r>
            <a:r>
              <a:rPr sz="2800" spc="-10" dirty="0"/>
              <a:t>ABERRANTES</a:t>
            </a:r>
            <a:endParaRPr sz="2800"/>
          </a:p>
        </p:txBody>
      </p:sp>
      <p:sp>
        <p:nvSpPr>
          <p:cNvPr id="7" name="object 7"/>
          <p:cNvSpPr/>
          <p:nvPr/>
        </p:nvSpPr>
        <p:spPr>
          <a:xfrm>
            <a:off x="1252727" y="1373124"/>
            <a:ext cx="4122420" cy="2232660"/>
          </a:xfrm>
          <a:custGeom>
            <a:avLst/>
            <a:gdLst/>
            <a:ahLst/>
            <a:cxnLst/>
            <a:rect l="l" t="t" r="r" b="b"/>
            <a:pathLst>
              <a:path w="4122420" h="2232660">
                <a:moveTo>
                  <a:pt x="372109" y="0"/>
                </a:moveTo>
                <a:lnTo>
                  <a:pt x="3750310" y="0"/>
                </a:lnTo>
                <a:lnTo>
                  <a:pt x="4122420" y="372110"/>
                </a:lnTo>
                <a:lnTo>
                  <a:pt x="4122420" y="2232660"/>
                </a:lnTo>
                <a:lnTo>
                  <a:pt x="0" y="2232660"/>
                </a:lnTo>
                <a:lnTo>
                  <a:pt x="0" y="372110"/>
                </a:lnTo>
                <a:lnTo>
                  <a:pt x="2899" y="325438"/>
                </a:lnTo>
                <a:lnTo>
                  <a:pt x="11366" y="280494"/>
                </a:lnTo>
                <a:lnTo>
                  <a:pt x="25050" y="237629"/>
                </a:lnTo>
                <a:lnTo>
                  <a:pt x="43603" y="197190"/>
                </a:lnTo>
                <a:lnTo>
                  <a:pt x="66676" y="159526"/>
                </a:lnTo>
                <a:lnTo>
                  <a:pt x="93920" y="124986"/>
                </a:lnTo>
                <a:lnTo>
                  <a:pt x="124986" y="93920"/>
                </a:lnTo>
                <a:lnTo>
                  <a:pt x="159526" y="66676"/>
                </a:lnTo>
                <a:lnTo>
                  <a:pt x="197190" y="43603"/>
                </a:lnTo>
                <a:lnTo>
                  <a:pt x="237629" y="25050"/>
                </a:lnTo>
                <a:lnTo>
                  <a:pt x="280494" y="11366"/>
                </a:lnTo>
                <a:lnTo>
                  <a:pt x="325438" y="2899"/>
                </a:lnTo>
                <a:lnTo>
                  <a:pt x="372109" y="0"/>
                </a:lnTo>
                <a:close/>
              </a:path>
            </a:pathLst>
          </a:custGeom>
          <a:ln w="57150">
            <a:solidFill>
              <a:srgbClr val="CDB8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1708" y="1877948"/>
            <a:ext cx="358267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800" b="1" spc="-30" dirty="0">
                <a:solidFill>
                  <a:srgbClr val="FFFFFF"/>
                </a:solidFill>
                <a:latin typeface="Tahoma"/>
                <a:cs typeface="Tahoma"/>
              </a:rPr>
              <a:t>Méthode</a:t>
            </a:r>
            <a:r>
              <a:rPr sz="2800" b="1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31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8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2800" spc="-65" dirty="0">
                <a:solidFill>
                  <a:srgbClr val="FFFFFF"/>
                </a:solidFill>
                <a:latin typeface="Verdana"/>
                <a:cs typeface="Verdana"/>
              </a:rPr>
              <a:t>Analyse</a:t>
            </a:r>
            <a:r>
              <a:rPr sz="2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-100" dirty="0">
                <a:solidFill>
                  <a:srgbClr val="FFFFFF"/>
                </a:solidFill>
                <a:latin typeface="Verdana"/>
                <a:cs typeface="Verdana"/>
              </a:rPr>
              <a:t>statistique</a:t>
            </a:r>
            <a:r>
              <a:rPr sz="2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Verdana"/>
                <a:cs typeface="Verdana"/>
              </a:rPr>
              <a:t>&amp; </a:t>
            </a:r>
            <a:r>
              <a:rPr sz="2800" spc="-10" dirty="0">
                <a:solidFill>
                  <a:srgbClr val="FFFFFF"/>
                </a:solidFill>
                <a:latin typeface="Verdana"/>
                <a:cs typeface="Verdana"/>
              </a:rPr>
              <a:t>métier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10300" y="1216152"/>
            <a:ext cx="5093970" cy="5641975"/>
            <a:chOff x="6210300" y="1216152"/>
            <a:chExt cx="5093970" cy="564197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0300" y="6493760"/>
              <a:ext cx="5093970" cy="36423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5540" y="1216152"/>
              <a:ext cx="5065776" cy="5288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1911" y="1097279"/>
            <a:ext cx="6270625" cy="5758815"/>
            <a:chOff x="1581911" y="1097279"/>
            <a:chExt cx="6270625" cy="5758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1911" y="1097279"/>
              <a:ext cx="6270497" cy="575843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78401" y="2256281"/>
              <a:ext cx="2118360" cy="2727960"/>
            </a:xfrm>
            <a:custGeom>
              <a:avLst/>
              <a:gdLst/>
              <a:ahLst/>
              <a:cxnLst/>
              <a:rect l="l" t="t" r="r" b="b"/>
              <a:pathLst>
                <a:path w="2118360" h="2727960">
                  <a:moveTo>
                    <a:pt x="0" y="2727960"/>
                  </a:moveTo>
                  <a:lnTo>
                    <a:pt x="1303020" y="2727960"/>
                  </a:lnTo>
                  <a:lnTo>
                    <a:pt x="1303020" y="2324100"/>
                  </a:lnTo>
                  <a:lnTo>
                    <a:pt x="0" y="2324100"/>
                  </a:lnTo>
                  <a:lnTo>
                    <a:pt x="0" y="2727960"/>
                  </a:lnTo>
                  <a:close/>
                </a:path>
                <a:path w="2118360" h="2727960">
                  <a:moveTo>
                    <a:pt x="0" y="1950720"/>
                  </a:moveTo>
                  <a:lnTo>
                    <a:pt x="2118360" y="1950720"/>
                  </a:lnTo>
                  <a:lnTo>
                    <a:pt x="2118360" y="0"/>
                  </a:lnTo>
                  <a:lnTo>
                    <a:pt x="0" y="0"/>
                  </a:lnTo>
                  <a:lnTo>
                    <a:pt x="0" y="1950720"/>
                  </a:lnTo>
                  <a:close/>
                </a:path>
              </a:pathLst>
            </a:custGeom>
            <a:ln w="38100">
              <a:solidFill>
                <a:srgbClr val="FF1F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15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575" rIns="0" bIns="0" rtlCol="0">
            <a:spAutoFit/>
          </a:bodyPr>
          <a:lstStyle/>
          <a:p>
            <a:pPr marL="2413635">
              <a:lnSpc>
                <a:spcPct val="100000"/>
              </a:lnSpc>
              <a:spcBef>
                <a:spcPts val="95"/>
              </a:spcBef>
            </a:pPr>
            <a:r>
              <a:rPr sz="2800" spc="-85" dirty="0"/>
              <a:t>MATRICE</a:t>
            </a:r>
            <a:r>
              <a:rPr sz="2800" spc="-125" dirty="0"/>
              <a:t> </a:t>
            </a:r>
            <a:r>
              <a:rPr sz="2800" dirty="0"/>
              <a:t>DE</a:t>
            </a:r>
            <a:r>
              <a:rPr sz="2800" spc="-160" dirty="0"/>
              <a:t> </a:t>
            </a:r>
            <a:r>
              <a:rPr sz="2800" spc="-65" dirty="0"/>
              <a:t>CORRELATION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8341232" y="2278126"/>
            <a:ext cx="3172460" cy="276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Char char="-"/>
              <a:tabLst>
                <a:tab pos="299085" algn="l"/>
              </a:tabLst>
            </a:pPr>
            <a:r>
              <a:rPr sz="2000" spc="-60" dirty="0">
                <a:solidFill>
                  <a:srgbClr val="FFFFFF"/>
                </a:solidFill>
                <a:latin typeface="Verdana"/>
                <a:cs typeface="Verdana"/>
              </a:rPr>
              <a:t>Corrélations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majeures 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entre</a:t>
            </a:r>
            <a:r>
              <a:rPr sz="20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Verdana"/>
                <a:cs typeface="Verdana"/>
              </a:rPr>
              <a:t>nutritions</a:t>
            </a:r>
            <a:r>
              <a:rPr sz="20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r>
              <a:rPr sz="20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Verdana"/>
                <a:cs typeface="Verdana"/>
              </a:rPr>
              <a:t>et les</a:t>
            </a:r>
            <a:r>
              <a:rPr sz="20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valeurs nutritionnelles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70"/>
              </a:spcBef>
              <a:buClr>
                <a:srgbClr val="FFFFFF"/>
              </a:buClr>
              <a:buFont typeface="Verdana"/>
              <a:buChar char="-"/>
            </a:pPr>
            <a:endParaRPr sz="2000">
              <a:latin typeface="Verdana"/>
              <a:cs typeface="Verdana"/>
            </a:endParaRPr>
          </a:p>
          <a:p>
            <a:pPr marL="297815" marR="706120" indent="-285750" algn="just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sz="2000" spc="-60" dirty="0">
                <a:solidFill>
                  <a:srgbClr val="FFFFFF"/>
                </a:solidFill>
                <a:latin typeface="Verdana"/>
                <a:cs typeface="Verdana"/>
              </a:rPr>
              <a:t>Corrélations</a:t>
            </a:r>
            <a:r>
              <a:rPr sz="20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Verdana"/>
                <a:cs typeface="Verdana"/>
              </a:rPr>
              <a:t>entre 	</a:t>
            </a:r>
            <a:r>
              <a:rPr sz="2000" spc="-80" dirty="0">
                <a:solidFill>
                  <a:srgbClr val="FFFFFF"/>
                </a:solidFill>
                <a:latin typeface="Verdana"/>
                <a:cs typeface="Verdana"/>
              </a:rPr>
              <a:t>toutes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Verdana"/>
                <a:cs typeface="Verdana"/>
              </a:rPr>
              <a:t>les</a:t>
            </a:r>
            <a:r>
              <a:rPr sz="20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valeurs 	nutritionnelles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1539" y="1243583"/>
            <a:ext cx="7455534" cy="5260975"/>
            <a:chOff x="891539" y="1243583"/>
            <a:chExt cx="7455534" cy="5260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539" y="1243583"/>
              <a:ext cx="7455408" cy="52608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87957" y="1352549"/>
              <a:ext cx="6233160" cy="5062855"/>
            </a:xfrm>
            <a:custGeom>
              <a:avLst/>
              <a:gdLst/>
              <a:ahLst/>
              <a:cxnLst/>
              <a:rect l="l" t="t" r="r" b="b"/>
              <a:pathLst>
                <a:path w="6233159" h="5062855">
                  <a:moveTo>
                    <a:pt x="0" y="5062728"/>
                  </a:moveTo>
                  <a:lnTo>
                    <a:pt x="6233160" y="5062728"/>
                  </a:lnTo>
                  <a:lnTo>
                    <a:pt x="6233160" y="0"/>
                  </a:lnTo>
                  <a:lnTo>
                    <a:pt x="0" y="0"/>
                  </a:lnTo>
                  <a:lnTo>
                    <a:pt x="0" y="5062728"/>
                  </a:lnTo>
                  <a:close/>
                </a:path>
              </a:pathLst>
            </a:custGeom>
            <a:ln w="38100">
              <a:solidFill>
                <a:srgbClr val="814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86649" y="1352549"/>
              <a:ext cx="774700" cy="5062855"/>
            </a:xfrm>
            <a:custGeom>
              <a:avLst/>
              <a:gdLst/>
              <a:ahLst/>
              <a:cxnLst/>
              <a:rect l="l" t="t" r="r" b="b"/>
              <a:pathLst>
                <a:path w="774700" h="5062855">
                  <a:moveTo>
                    <a:pt x="0" y="5062728"/>
                  </a:moveTo>
                  <a:lnTo>
                    <a:pt x="774192" y="5062728"/>
                  </a:lnTo>
                  <a:lnTo>
                    <a:pt x="774192" y="0"/>
                  </a:lnTo>
                  <a:lnTo>
                    <a:pt x="0" y="0"/>
                  </a:lnTo>
                  <a:lnTo>
                    <a:pt x="0" y="5062728"/>
                  </a:lnTo>
                  <a:close/>
                </a:path>
              </a:pathLst>
            </a:custGeom>
            <a:ln w="38100">
              <a:solidFill>
                <a:srgbClr val="FF1F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74875" y="488696"/>
            <a:ext cx="8099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MÉTHODE</a:t>
            </a:r>
            <a:r>
              <a:rPr sz="2800" spc="-140" dirty="0"/>
              <a:t> </a:t>
            </a:r>
            <a:r>
              <a:rPr sz="2800" dirty="0"/>
              <a:t>DE</a:t>
            </a:r>
            <a:r>
              <a:rPr sz="2800" spc="-155" dirty="0"/>
              <a:t> </a:t>
            </a:r>
            <a:r>
              <a:rPr sz="2800" dirty="0"/>
              <a:t>REMPLACEMENT</a:t>
            </a:r>
            <a:r>
              <a:rPr sz="2800" spc="-114" dirty="0"/>
              <a:t> </a:t>
            </a:r>
            <a:r>
              <a:rPr sz="2800" dirty="0"/>
              <a:t>DES</a:t>
            </a:r>
            <a:r>
              <a:rPr sz="2800" spc="-155" dirty="0"/>
              <a:t> </a:t>
            </a:r>
            <a:r>
              <a:rPr sz="2800" spc="-45" dirty="0"/>
              <a:t>OUTLIERS</a:t>
            </a:r>
            <a:endParaRPr sz="2800"/>
          </a:p>
        </p:txBody>
      </p:sp>
      <p:sp>
        <p:nvSpPr>
          <p:cNvPr id="8" name="object 8"/>
          <p:cNvSpPr/>
          <p:nvPr/>
        </p:nvSpPr>
        <p:spPr>
          <a:xfrm>
            <a:off x="8839200" y="2546604"/>
            <a:ext cx="561340" cy="266700"/>
          </a:xfrm>
          <a:custGeom>
            <a:avLst/>
            <a:gdLst/>
            <a:ahLst/>
            <a:cxnLst/>
            <a:rect l="l" t="t" r="r" b="b"/>
            <a:pathLst>
              <a:path w="561340" h="266700">
                <a:moveTo>
                  <a:pt x="560831" y="0"/>
                </a:moveTo>
                <a:lnTo>
                  <a:pt x="0" y="0"/>
                </a:lnTo>
                <a:lnTo>
                  <a:pt x="0" y="266700"/>
                </a:lnTo>
                <a:lnTo>
                  <a:pt x="560831" y="266700"/>
                </a:lnTo>
                <a:lnTo>
                  <a:pt x="560831" y="0"/>
                </a:lnTo>
                <a:close/>
              </a:path>
            </a:pathLst>
          </a:custGeom>
          <a:solidFill>
            <a:srgbClr val="814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48343" y="3375659"/>
            <a:ext cx="561340" cy="266700"/>
          </a:xfrm>
          <a:custGeom>
            <a:avLst/>
            <a:gdLst/>
            <a:ahLst/>
            <a:cxnLst/>
            <a:rect l="l" t="t" r="r" b="b"/>
            <a:pathLst>
              <a:path w="561340" h="266700">
                <a:moveTo>
                  <a:pt x="560831" y="0"/>
                </a:moveTo>
                <a:lnTo>
                  <a:pt x="0" y="0"/>
                </a:lnTo>
                <a:lnTo>
                  <a:pt x="0" y="266700"/>
                </a:lnTo>
                <a:lnTo>
                  <a:pt x="560831" y="266700"/>
                </a:lnTo>
                <a:lnTo>
                  <a:pt x="560831" y="0"/>
                </a:lnTo>
                <a:close/>
              </a:path>
            </a:pathLst>
          </a:custGeom>
          <a:solidFill>
            <a:srgbClr val="FF1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41206" y="1823720"/>
            <a:ext cx="3060700" cy="181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Méthodes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remplacement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Verdana"/>
              <a:cs typeface="Verdana"/>
            </a:endParaRPr>
          </a:p>
          <a:p>
            <a:pPr marL="697230" algn="ctr">
              <a:lnSpc>
                <a:spcPts val="2055"/>
              </a:lnSpc>
            </a:pP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Médiane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par</a:t>
            </a:r>
            <a:endParaRPr sz="1800">
              <a:latin typeface="Verdana"/>
              <a:cs typeface="Verdana"/>
            </a:endParaRPr>
          </a:p>
          <a:p>
            <a:pPr marL="760730" algn="ctr">
              <a:lnSpc>
                <a:spcPts val="2055"/>
              </a:lnSpc>
            </a:pP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nutriscore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50"/>
              </a:spcBef>
            </a:pPr>
            <a:endParaRPr sz="1800">
              <a:latin typeface="Verdana"/>
              <a:cs typeface="Verdana"/>
            </a:endParaRPr>
          </a:p>
          <a:p>
            <a:pPr marL="749935" algn="ctr">
              <a:lnSpc>
                <a:spcPct val="100000"/>
              </a:lnSpc>
            </a:pP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Itérative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imputer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27744" y="4347794"/>
            <a:ext cx="3087370" cy="794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5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Pour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les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données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qualitative</a:t>
            </a:r>
            <a:endParaRPr sz="1800">
              <a:latin typeface="Verdana"/>
              <a:cs typeface="Verdana"/>
            </a:endParaRPr>
          </a:p>
          <a:p>
            <a:pPr marL="723900" marR="715645" indent="-2540" algn="ctr">
              <a:lnSpc>
                <a:spcPts val="1939"/>
              </a:lnSpc>
              <a:spcBef>
                <a:spcPts val="140"/>
              </a:spcBef>
            </a:pP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remplacement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par«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Unknow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Verdana"/>
                <a:cs typeface="Verdana"/>
              </a:rPr>
              <a:t>»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6047" y="1243583"/>
            <a:ext cx="7200900" cy="5260975"/>
            <a:chOff x="1146047" y="1243583"/>
            <a:chExt cx="7200900" cy="5260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047" y="1243583"/>
              <a:ext cx="7200900" cy="52608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87957" y="1352549"/>
              <a:ext cx="6233160" cy="5062855"/>
            </a:xfrm>
            <a:custGeom>
              <a:avLst/>
              <a:gdLst/>
              <a:ahLst/>
              <a:cxnLst/>
              <a:rect l="l" t="t" r="r" b="b"/>
              <a:pathLst>
                <a:path w="6233159" h="5062855">
                  <a:moveTo>
                    <a:pt x="0" y="5062728"/>
                  </a:moveTo>
                  <a:lnTo>
                    <a:pt x="6233160" y="5062728"/>
                  </a:lnTo>
                  <a:lnTo>
                    <a:pt x="6233160" y="0"/>
                  </a:lnTo>
                  <a:lnTo>
                    <a:pt x="0" y="0"/>
                  </a:lnTo>
                  <a:lnTo>
                    <a:pt x="0" y="5062728"/>
                  </a:lnTo>
                  <a:close/>
                </a:path>
              </a:pathLst>
            </a:custGeom>
            <a:ln w="38100">
              <a:solidFill>
                <a:srgbClr val="814D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86650" y="1352549"/>
              <a:ext cx="774700" cy="5062855"/>
            </a:xfrm>
            <a:custGeom>
              <a:avLst/>
              <a:gdLst/>
              <a:ahLst/>
              <a:cxnLst/>
              <a:rect l="l" t="t" r="r" b="b"/>
              <a:pathLst>
                <a:path w="774700" h="5062855">
                  <a:moveTo>
                    <a:pt x="0" y="5062728"/>
                  </a:moveTo>
                  <a:lnTo>
                    <a:pt x="774192" y="5062728"/>
                  </a:lnTo>
                  <a:lnTo>
                    <a:pt x="774192" y="0"/>
                  </a:lnTo>
                  <a:lnTo>
                    <a:pt x="0" y="0"/>
                  </a:lnTo>
                  <a:lnTo>
                    <a:pt x="0" y="5062728"/>
                  </a:lnTo>
                  <a:close/>
                </a:path>
              </a:pathLst>
            </a:custGeom>
            <a:ln w="38100">
              <a:solidFill>
                <a:srgbClr val="FF1F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17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575" rIns="0" bIns="0" rtlCol="0">
            <a:spAutoFit/>
          </a:bodyPr>
          <a:lstStyle/>
          <a:p>
            <a:pPr marL="136525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APRÈS</a:t>
            </a:r>
            <a:r>
              <a:rPr sz="2800" spc="-150" dirty="0"/>
              <a:t> </a:t>
            </a:r>
            <a:r>
              <a:rPr sz="2800" dirty="0"/>
              <a:t>REMPLACEMENT</a:t>
            </a:r>
            <a:r>
              <a:rPr sz="2800" spc="-114" dirty="0"/>
              <a:t> </a:t>
            </a:r>
            <a:r>
              <a:rPr sz="2800" dirty="0"/>
              <a:t>DES</a:t>
            </a:r>
            <a:r>
              <a:rPr sz="2800" spc="-160" dirty="0"/>
              <a:t> </a:t>
            </a:r>
            <a:r>
              <a:rPr sz="2800" spc="-50" dirty="0"/>
              <a:t>OUTLIERS</a:t>
            </a:r>
            <a:endParaRPr sz="2800"/>
          </a:p>
        </p:txBody>
      </p:sp>
      <p:sp>
        <p:nvSpPr>
          <p:cNvPr id="8" name="object 8"/>
          <p:cNvSpPr/>
          <p:nvPr/>
        </p:nvSpPr>
        <p:spPr>
          <a:xfrm>
            <a:off x="8839200" y="2546604"/>
            <a:ext cx="561340" cy="266700"/>
          </a:xfrm>
          <a:custGeom>
            <a:avLst/>
            <a:gdLst/>
            <a:ahLst/>
            <a:cxnLst/>
            <a:rect l="l" t="t" r="r" b="b"/>
            <a:pathLst>
              <a:path w="561340" h="266700">
                <a:moveTo>
                  <a:pt x="560831" y="0"/>
                </a:moveTo>
                <a:lnTo>
                  <a:pt x="0" y="0"/>
                </a:lnTo>
                <a:lnTo>
                  <a:pt x="0" y="266700"/>
                </a:lnTo>
                <a:lnTo>
                  <a:pt x="560831" y="266700"/>
                </a:lnTo>
                <a:lnTo>
                  <a:pt x="560831" y="0"/>
                </a:lnTo>
                <a:close/>
              </a:path>
            </a:pathLst>
          </a:custGeom>
          <a:solidFill>
            <a:srgbClr val="814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48343" y="3375659"/>
            <a:ext cx="561340" cy="266700"/>
          </a:xfrm>
          <a:custGeom>
            <a:avLst/>
            <a:gdLst/>
            <a:ahLst/>
            <a:cxnLst/>
            <a:rect l="l" t="t" r="r" b="b"/>
            <a:pathLst>
              <a:path w="561340" h="266700">
                <a:moveTo>
                  <a:pt x="560831" y="0"/>
                </a:moveTo>
                <a:lnTo>
                  <a:pt x="0" y="0"/>
                </a:lnTo>
                <a:lnTo>
                  <a:pt x="0" y="266700"/>
                </a:lnTo>
                <a:lnTo>
                  <a:pt x="560831" y="266700"/>
                </a:lnTo>
                <a:lnTo>
                  <a:pt x="560831" y="0"/>
                </a:lnTo>
                <a:close/>
              </a:path>
            </a:pathLst>
          </a:custGeom>
          <a:solidFill>
            <a:srgbClr val="FF1F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41206" y="1823720"/>
            <a:ext cx="3060700" cy="181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Méthodes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remplacement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800">
              <a:latin typeface="Verdana"/>
              <a:cs typeface="Verdana"/>
            </a:endParaRPr>
          </a:p>
          <a:p>
            <a:pPr marL="697230" algn="ctr">
              <a:lnSpc>
                <a:spcPts val="2055"/>
              </a:lnSpc>
            </a:pP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Médiane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par</a:t>
            </a:r>
            <a:endParaRPr sz="1800">
              <a:latin typeface="Verdana"/>
              <a:cs typeface="Verdana"/>
            </a:endParaRPr>
          </a:p>
          <a:p>
            <a:pPr marL="760730" algn="ctr">
              <a:lnSpc>
                <a:spcPts val="2055"/>
              </a:lnSpc>
            </a:pP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nutriscore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50"/>
              </a:spcBef>
            </a:pPr>
            <a:endParaRPr sz="1800">
              <a:latin typeface="Verdana"/>
              <a:cs typeface="Verdana"/>
            </a:endParaRPr>
          </a:p>
          <a:p>
            <a:pPr marL="749935" algn="ctr">
              <a:lnSpc>
                <a:spcPct val="100000"/>
              </a:lnSpc>
            </a:pP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Itérative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imputer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27744" y="4347794"/>
            <a:ext cx="3087370" cy="794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55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Pour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les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données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qualitative</a:t>
            </a:r>
            <a:endParaRPr sz="1800">
              <a:latin typeface="Verdana"/>
              <a:cs typeface="Verdana"/>
            </a:endParaRPr>
          </a:p>
          <a:p>
            <a:pPr marL="723900" marR="715645" indent="-2540" algn="ctr">
              <a:lnSpc>
                <a:spcPts val="1939"/>
              </a:lnSpc>
              <a:spcBef>
                <a:spcPts val="140"/>
              </a:spcBef>
            </a:pP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remplacement 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par«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Unknow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Verdana"/>
                <a:cs typeface="Verdana"/>
              </a:rPr>
              <a:t>»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84504"/>
            <a:ext cx="5827013" cy="58712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960" rIns="0" bIns="0" rtlCol="0">
            <a:spAutoFit/>
          </a:bodyPr>
          <a:lstStyle/>
          <a:p>
            <a:pPr marL="25184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ANALYSE</a:t>
            </a:r>
            <a:r>
              <a:rPr sz="2800" spc="20" dirty="0"/>
              <a:t> </a:t>
            </a:r>
            <a:r>
              <a:rPr sz="2800" dirty="0"/>
              <a:t>POST</a:t>
            </a:r>
            <a:r>
              <a:rPr sz="2800" spc="-5" dirty="0"/>
              <a:t> </a:t>
            </a:r>
            <a:r>
              <a:rPr sz="2800" spc="-45" dirty="0"/>
              <a:t>TRAITEMENT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7796910" y="2715005"/>
            <a:ext cx="332803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Explorer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les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corrélations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entre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les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valeurs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nutritionnelles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et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le 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nutriscore,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visualisant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les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liens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potentiels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entre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chaque variable.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2936" y="1069847"/>
            <a:ext cx="6851142" cy="578586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84300">
              <a:lnSpc>
                <a:spcPct val="100000"/>
              </a:lnSpc>
              <a:spcBef>
                <a:spcPts val="95"/>
              </a:spcBef>
            </a:pPr>
            <a:r>
              <a:rPr sz="2800" spc="-35" dirty="0"/>
              <a:t>SCREEPLOT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8850630" y="3453765"/>
            <a:ext cx="2591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Nombre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optimal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composante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conservé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3107" y="923290"/>
            <a:ext cx="5748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CONTEXTE</a:t>
            </a:r>
            <a:r>
              <a:rPr sz="4000" spc="-40" dirty="0"/>
              <a:t> </a:t>
            </a:r>
            <a:r>
              <a:rPr sz="4000" dirty="0"/>
              <a:t>DU</a:t>
            </a:r>
            <a:r>
              <a:rPr sz="4000" spc="-35" dirty="0"/>
              <a:t> </a:t>
            </a:r>
            <a:r>
              <a:rPr sz="4000" spc="-10" dirty="0"/>
              <a:t>PROJET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64260" y="7051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13715" algn="just">
              <a:lnSpc>
                <a:spcPts val="2590"/>
              </a:lnSpc>
              <a:spcBef>
                <a:spcPts val="425"/>
              </a:spcBef>
            </a:pPr>
            <a:r>
              <a:rPr spc="-95" dirty="0"/>
              <a:t>Nettoyer</a:t>
            </a:r>
            <a:r>
              <a:rPr spc="-130" dirty="0"/>
              <a:t> </a:t>
            </a:r>
            <a:r>
              <a:rPr spc="-229" dirty="0"/>
              <a:t>et</a:t>
            </a:r>
            <a:r>
              <a:rPr spc="20" dirty="0"/>
              <a:t> </a:t>
            </a:r>
            <a:r>
              <a:rPr spc="-85" dirty="0"/>
              <a:t>explorer</a:t>
            </a:r>
            <a:r>
              <a:rPr spc="-130" dirty="0"/>
              <a:t> </a:t>
            </a:r>
            <a:r>
              <a:rPr spc="-75" dirty="0"/>
              <a:t>les </a:t>
            </a:r>
            <a:r>
              <a:rPr spc="-80" dirty="0"/>
              <a:t>données</a:t>
            </a:r>
            <a:r>
              <a:rPr spc="-75" dirty="0"/>
              <a:t> </a:t>
            </a:r>
            <a:r>
              <a:rPr spc="-20" dirty="0"/>
              <a:t>pour </a:t>
            </a:r>
            <a:r>
              <a:rPr spc="-70" dirty="0"/>
              <a:t>améliorer</a:t>
            </a:r>
            <a:r>
              <a:rPr spc="-140" dirty="0"/>
              <a:t> </a:t>
            </a:r>
            <a:r>
              <a:rPr spc="-85" dirty="0"/>
              <a:t>la</a:t>
            </a:r>
            <a:r>
              <a:rPr spc="-100" dirty="0"/>
              <a:t> </a:t>
            </a:r>
            <a:r>
              <a:rPr spc="-95" dirty="0"/>
              <a:t>base</a:t>
            </a:r>
            <a:r>
              <a:rPr spc="-100" dirty="0"/>
              <a:t> </a:t>
            </a:r>
            <a:r>
              <a:rPr spc="-135" dirty="0"/>
              <a:t>de</a:t>
            </a:r>
            <a:r>
              <a:rPr spc="-80" dirty="0"/>
              <a:t> </a:t>
            </a:r>
            <a:r>
              <a:rPr spc="-75" dirty="0"/>
              <a:t>données</a:t>
            </a:r>
            <a:r>
              <a:rPr spc="-100" dirty="0"/>
              <a:t> </a:t>
            </a:r>
            <a:r>
              <a:rPr spc="-10" dirty="0"/>
              <a:t>d'Open </a:t>
            </a:r>
            <a:r>
              <a:rPr spc="-35" dirty="0"/>
              <a:t>Food</a:t>
            </a:r>
            <a:r>
              <a:rPr spc="-185" dirty="0"/>
              <a:t> </a:t>
            </a:r>
            <a:r>
              <a:rPr spc="-10" dirty="0"/>
              <a:t>Facts?</a:t>
            </a:r>
          </a:p>
          <a:p>
            <a:pPr>
              <a:lnSpc>
                <a:spcPct val="100000"/>
              </a:lnSpc>
              <a:spcBef>
                <a:spcPts val="1755"/>
              </a:spcBef>
            </a:pPr>
            <a:endParaRPr spc="-1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60" dirty="0"/>
              <a:t>L’objectif</a:t>
            </a:r>
            <a:r>
              <a:rPr spc="-155" dirty="0"/>
              <a:t> </a:t>
            </a:r>
            <a:r>
              <a:rPr spc="-475" dirty="0"/>
              <a:t>:</a:t>
            </a:r>
          </a:p>
          <a:p>
            <a:pPr marL="12700">
              <a:lnSpc>
                <a:spcPts val="2735"/>
              </a:lnSpc>
              <a:spcBef>
                <a:spcPts val="910"/>
              </a:spcBef>
              <a:tabLst>
                <a:tab pos="354965" algn="l"/>
              </a:tabLst>
            </a:pPr>
            <a:r>
              <a:rPr spc="-345" dirty="0"/>
              <a:t>-</a:t>
            </a:r>
            <a:r>
              <a:rPr dirty="0"/>
              <a:t>	</a:t>
            </a:r>
            <a:r>
              <a:rPr spc="-80" dirty="0"/>
              <a:t>Etudier</a:t>
            </a:r>
            <a:r>
              <a:rPr spc="-165" dirty="0"/>
              <a:t> </a:t>
            </a:r>
            <a:r>
              <a:rPr spc="-55" dirty="0"/>
              <a:t>la</a:t>
            </a:r>
            <a:r>
              <a:rPr spc="-150" dirty="0"/>
              <a:t> </a:t>
            </a:r>
            <a:r>
              <a:rPr spc="-65" dirty="0"/>
              <a:t>faisabilité</a:t>
            </a:r>
            <a:r>
              <a:rPr spc="-175" dirty="0"/>
              <a:t> </a:t>
            </a:r>
            <a:r>
              <a:rPr spc="-45" dirty="0"/>
              <a:t>d’un</a:t>
            </a:r>
            <a:r>
              <a:rPr spc="-170" dirty="0"/>
              <a:t> </a:t>
            </a:r>
            <a:r>
              <a:rPr spc="-55" dirty="0"/>
              <a:t>autocomplète</a:t>
            </a:r>
          </a:p>
          <a:p>
            <a:pPr marL="355600">
              <a:lnSpc>
                <a:spcPts val="2735"/>
              </a:lnSpc>
            </a:pPr>
            <a:r>
              <a:rPr spc="-114" dirty="0"/>
              <a:t>à</a:t>
            </a:r>
            <a:r>
              <a:rPr spc="-170" dirty="0"/>
              <a:t> </a:t>
            </a:r>
            <a:r>
              <a:rPr spc="-85" dirty="0"/>
              <a:t>partir</a:t>
            </a:r>
            <a:r>
              <a:rPr spc="-180" dirty="0"/>
              <a:t> </a:t>
            </a:r>
            <a:r>
              <a:rPr spc="-85" dirty="0"/>
              <a:t>de</a:t>
            </a:r>
            <a:r>
              <a:rPr spc="-160" dirty="0"/>
              <a:t> </a:t>
            </a:r>
            <a:r>
              <a:rPr spc="-75" dirty="0"/>
              <a:t>ces</a:t>
            </a:r>
            <a:r>
              <a:rPr spc="-155" dirty="0"/>
              <a:t> </a:t>
            </a:r>
            <a:r>
              <a:rPr spc="-10" dirty="0"/>
              <a:t>données</a:t>
            </a:r>
          </a:p>
        </p:txBody>
      </p:sp>
      <p:pic>
        <p:nvPicPr>
          <p:cNvPr id="5" name="object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68374" y="1437132"/>
            <a:ext cx="3953991" cy="398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7152" y="1013460"/>
            <a:ext cx="5837682" cy="58422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85" dirty="0"/>
              <a:t>MATRICE</a:t>
            </a:r>
            <a:r>
              <a:rPr sz="2800" spc="-125" dirty="0"/>
              <a:t> </a:t>
            </a:r>
            <a:r>
              <a:rPr sz="2800" dirty="0"/>
              <a:t>DE</a:t>
            </a:r>
            <a:r>
              <a:rPr sz="2800" spc="-155" dirty="0"/>
              <a:t> </a:t>
            </a:r>
            <a:r>
              <a:rPr sz="2800" spc="-65" dirty="0"/>
              <a:t>CORRELATION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8241538" y="3171571"/>
            <a:ext cx="30099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Complémentaire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au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pair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plot,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aide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visualisation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des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relations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inter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variables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131" y="1335023"/>
            <a:ext cx="6246114" cy="55206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21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96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95"/>
              </a:spcBef>
            </a:pPr>
            <a:r>
              <a:rPr sz="2800" spc="55" dirty="0"/>
              <a:t>ANOVA</a:t>
            </a:r>
            <a:r>
              <a:rPr sz="2800" spc="-114" dirty="0"/>
              <a:t> </a:t>
            </a:r>
            <a:r>
              <a:rPr sz="2800" spc="-130" dirty="0"/>
              <a:t>NUTRITION</a:t>
            </a:r>
            <a:r>
              <a:rPr sz="2800" spc="-75" dirty="0"/>
              <a:t> </a:t>
            </a:r>
            <a:r>
              <a:rPr sz="2800" spc="-10" dirty="0"/>
              <a:t>GRADE</a:t>
            </a:r>
            <a:r>
              <a:rPr sz="2800" spc="-100" dirty="0"/>
              <a:t> </a:t>
            </a:r>
            <a:r>
              <a:rPr sz="2800" dirty="0"/>
              <a:t>EN</a:t>
            </a:r>
            <a:r>
              <a:rPr sz="2800" spc="-114" dirty="0"/>
              <a:t> </a:t>
            </a:r>
            <a:r>
              <a:rPr sz="2800" spc="-75" dirty="0"/>
              <a:t>FONCTION</a:t>
            </a:r>
            <a:r>
              <a:rPr sz="2800" spc="-110" dirty="0"/>
              <a:t> </a:t>
            </a:r>
            <a:r>
              <a:rPr sz="2800" dirty="0"/>
              <a:t>DE</a:t>
            </a:r>
            <a:r>
              <a:rPr sz="2800" spc="-90" dirty="0"/>
              <a:t> </a:t>
            </a:r>
            <a:r>
              <a:rPr sz="2800" spc="-50" dirty="0"/>
              <a:t>L’ENERGIE</a:t>
            </a:r>
            <a:endParaRPr sz="28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1735" y="1502663"/>
            <a:ext cx="4674108" cy="45506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1530096"/>
            <a:ext cx="4623815" cy="46177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22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6945" marR="5080" indent="-3168650">
              <a:lnSpc>
                <a:spcPct val="119000"/>
              </a:lnSpc>
              <a:spcBef>
                <a:spcPts val="100"/>
              </a:spcBef>
            </a:pPr>
            <a:r>
              <a:rPr sz="2800" spc="-70" dirty="0"/>
              <a:t>EST-</a:t>
            </a:r>
            <a:r>
              <a:rPr sz="2800" spc="-165" dirty="0"/>
              <a:t>T-</a:t>
            </a:r>
            <a:r>
              <a:rPr sz="2800" spc="-315" dirty="0"/>
              <a:t>IL</a:t>
            </a:r>
            <a:r>
              <a:rPr sz="2800" spc="5" dirty="0"/>
              <a:t> </a:t>
            </a:r>
            <a:r>
              <a:rPr sz="2800" spc="-90" dirty="0"/>
              <a:t>POSSIBLE</a:t>
            </a:r>
            <a:r>
              <a:rPr sz="2800" spc="-5" dirty="0"/>
              <a:t> </a:t>
            </a:r>
            <a:r>
              <a:rPr sz="2800" dirty="0"/>
              <a:t>DE</a:t>
            </a:r>
            <a:r>
              <a:rPr sz="2800" spc="-25" dirty="0"/>
              <a:t> </a:t>
            </a:r>
            <a:r>
              <a:rPr sz="2800" spc="-155" dirty="0"/>
              <a:t>FAIRE</a:t>
            </a:r>
            <a:r>
              <a:rPr sz="2800" spc="-20" dirty="0"/>
              <a:t> </a:t>
            </a:r>
            <a:r>
              <a:rPr sz="2800" dirty="0"/>
              <a:t>UN</a:t>
            </a:r>
            <a:r>
              <a:rPr sz="2800" spc="-20" dirty="0"/>
              <a:t> </a:t>
            </a:r>
            <a:r>
              <a:rPr sz="2800" dirty="0"/>
              <a:t>SYSTÈME</a:t>
            </a:r>
            <a:r>
              <a:rPr sz="2800" spc="-5" dirty="0"/>
              <a:t> </a:t>
            </a:r>
            <a:r>
              <a:rPr sz="2800" spc="-10" dirty="0"/>
              <a:t>D’AUTO- </a:t>
            </a:r>
            <a:r>
              <a:rPr sz="2800" spc="-55" dirty="0"/>
              <a:t>COMPLETION</a:t>
            </a:r>
            <a:r>
              <a:rPr sz="2800" spc="-135" dirty="0"/>
              <a:t> </a:t>
            </a:r>
            <a:r>
              <a:rPr sz="2800" spc="-50" dirty="0"/>
              <a:t>?</a:t>
            </a:r>
            <a:endParaRPr sz="28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9440" y="2749295"/>
            <a:ext cx="4410456" cy="20101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680" y="705103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255" y="1784604"/>
            <a:ext cx="7801356" cy="41239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76115" y="688340"/>
            <a:ext cx="3500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0" dirty="0"/>
              <a:t>RESPECT</a:t>
            </a:r>
            <a:r>
              <a:rPr sz="2800" spc="-110" dirty="0"/>
              <a:t> </a:t>
            </a:r>
            <a:r>
              <a:rPr sz="2800" dirty="0"/>
              <a:t>DES</a:t>
            </a:r>
            <a:r>
              <a:rPr sz="2800" spc="-135" dirty="0"/>
              <a:t> </a:t>
            </a:r>
            <a:r>
              <a:rPr sz="2800" spc="-35" dirty="0"/>
              <a:t>RGPD</a:t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1438" y="2911729"/>
            <a:ext cx="90836" cy="908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7342" y="3023616"/>
            <a:ext cx="112903" cy="1129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8510" y="3322049"/>
            <a:ext cx="127285" cy="12728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41426" y="3504438"/>
            <a:ext cx="0" cy="3346450"/>
          </a:xfrm>
          <a:custGeom>
            <a:avLst/>
            <a:gdLst/>
            <a:ahLst/>
            <a:cxnLst/>
            <a:rect l="l" t="t" r="r" b="b"/>
            <a:pathLst>
              <a:path h="3346450">
                <a:moveTo>
                  <a:pt x="0" y="0"/>
                </a:moveTo>
                <a:lnTo>
                  <a:pt x="0" y="3346089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5955" rIns="0" bIns="0" rtlCol="0">
            <a:spAutoFit/>
          </a:bodyPr>
          <a:lstStyle/>
          <a:p>
            <a:pPr marL="1934845">
              <a:lnSpc>
                <a:spcPct val="100000"/>
              </a:lnSpc>
              <a:spcBef>
                <a:spcPts val="100"/>
              </a:spcBef>
            </a:pPr>
            <a:r>
              <a:rPr dirty="0"/>
              <a:t>DES</a:t>
            </a:r>
            <a:r>
              <a:rPr spc="-240" dirty="0"/>
              <a:t> </a:t>
            </a:r>
            <a:r>
              <a:rPr spc="-35" dirty="0"/>
              <a:t>QUESTIONS</a:t>
            </a:r>
            <a:r>
              <a:rPr spc="-200" dirty="0"/>
              <a:t> </a:t>
            </a:r>
            <a:r>
              <a:rPr spc="-380" dirty="0"/>
              <a:t>?</a:t>
            </a: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66744" y="1734311"/>
            <a:ext cx="4858511" cy="48569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1438" y="2911729"/>
            <a:ext cx="90836" cy="908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7342" y="3023616"/>
            <a:ext cx="112903" cy="1129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8510" y="3322049"/>
            <a:ext cx="127285" cy="12728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41426" y="3504438"/>
            <a:ext cx="0" cy="3346450"/>
          </a:xfrm>
          <a:custGeom>
            <a:avLst/>
            <a:gdLst/>
            <a:ahLst/>
            <a:cxnLst/>
            <a:rect l="l" t="t" r="r" b="b"/>
            <a:pathLst>
              <a:path h="3346450">
                <a:moveTo>
                  <a:pt x="0" y="0"/>
                </a:moveTo>
                <a:lnTo>
                  <a:pt x="0" y="3346089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14686" y="2046554"/>
            <a:ext cx="19577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MERCI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64018" y="2950845"/>
            <a:ext cx="4010025" cy="147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0245" marR="5080" indent="-539750" algn="r">
              <a:lnSpc>
                <a:spcPct val="131700"/>
              </a:lnSpc>
              <a:spcBef>
                <a:spcPts val="100"/>
              </a:spcBef>
            </a:pPr>
            <a:r>
              <a:rPr sz="2400" spc="-100" dirty="0">
                <a:solidFill>
                  <a:srgbClr val="FFFFFF"/>
                </a:solidFill>
                <a:latin typeface="Verdana"/>
                <a:cs typeface="Verdana"/>
              </a:rPr>
              <a:t>Ethan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VUILLEMIN 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07</a:t>
            </a:r>
            <a:r>
              <a:rPr sz="24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63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76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58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31</a:t>
            </a:r>
            <a:endParaRPr sz="24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915"/>
              </a:spcBef>
            </a:pPr>
            <a:r>
              <a:rPr sz="2400" spc="-60" dirty="0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vuilleminethan@gmail.com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3252" y="3125723"/>
            <a:ext cx="3531870" cy="35318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3782" rIns="0" bIns="0" rtlCol="0">
            <a:spAutoFit/>
          </a:bodyPr>
          <a:lstStyle/>
          <a:p>
            <a:pPr marL="3815079">
              <a:lnSpc>
                <a:spcPct val="100000"/>
              </a:lnSpc>
              <a:spcBef>
                <a:spcPts val="95"/>
              </a:spcBef>
            </a:pPr>
            <a:r>
              <a:rPr sz="2800" spc="-35" dirty="0"/>
              <a:t>SOMMAIRE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664260" y="7051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6383" y="2223516"/>
            <a:ext cx="11202670" cy="2299335"/>
            <a:chOff x="786383" y="2223516"/>
            <a:chExt cx="11202670" cy="22993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4448" y="2302764"/>
              <a:ext cx="2244217" cy="21877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8872" y="2647188"/>
              <a:ext cx="1571243" cy="15148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84422" y="2602738"/>
              <a:ext cx="1660525" cy="1604010"/>
            </a:xfrm>
            <a:custGeom>
              <a:avLst/>
              <a:gdLst/>
              <a:ahLst/>
              <a:cxnLst/>
              <a:rect l="l" t="t" r="r" b="b"/>
              <a:pathLst>
                <a:path w="1660525" h="1604010">
                  <a:moveTo>
                    <a:pt x="295782" y="0"/>
                  </a:moveTo>
                  <a:lnTo>
                    <a:pt x="1660143" y="0"/>
                  </a:lnTo>
                  <a:lnTo>
                    <a:pt x="1660143" y="1307973"/>
                  </a:lnTo>
                  <a:lnTo>
                    <a:pt x="1654175" y="1366647"/>
                  </a:lnTo>
                  <a:lnTo>
                    <a:pt x="1636522" y="1423416"/>
                  </a:lnTo>
                  <a:lnTo>
                    <a:pt x="1609598" y="1472945"/>
                  </a:lnTo>
                  <a:lnTo>
                    <a:pt x="1573276" y="1516888"/>
                  </a:lnTo>
                  <a:lnTo>
                    <a:pt x="1529333" y="1553210"/>
                  </a:lnTo>
                  <a:lnTo>
                    <a:pt x="1479803" y="1580134"/>
                  </a:lnTo>
                  <a:lnTo>
                    <a:pt x="1423035" y="1597787"/>
                  </a:lnTo>
                  <a:lnTo>
                    <a:pt x="1364361" y="1603756"/>
                  </a:lnTo>
                  <a:lnTo>
                    <a:pt x="0" y="1603756"/>
                  </a:lnTo>
                  <a:lnTo>
                    <a:pt x="0" y="295783"/>
                  </a:lnTo>
                  <a:lnTo>
                    <a:pt x="1524" y="266573"/>
                  </a:lnTo>
                  <a:lnTo>
                    <a:pt x="13335" y="208661"/>
                  </a:lnTo>
                  <a:lnTo>
                    <a:pt x="50545" y="130810"/>
                  </a:lnTo>
                  <a:lnTo>
                    <a:pt x="86867" y="86867"/>
                  </a:lnTo>
                  <a:lnTo>
                    <a:pt x="130810" y="50546"/>
                  </a:lnTo>
                  <a:lnTo>
                    <a:pt x="180339" y="23622"/>
                  </a:lnTo>
                  <a:lnTo>
                    <a:pt x="237108" y="5969"/>
                  </a:lnTo>
                  <a:lnTo>
                    <a:pt x="295782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2327" y="2249424"/>
              <a:ext cx="3464814" cy="22411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6751" y="2593848"/>
              <a:ext cx="2791968" cy="15681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72301" y="2549398"/>
              <a:ext cx="2880995" cy="1657350"/>
            </a:xfrm>
            <a:custGeom>
              <a:avLst/>
              <a:gdLst/>
              <a:ahLst/>
              <a:cxnLst/>
              <a:rect l="l" t="t" r="r" b="b"/>
              <a:pathLst>
                <a:path w="2880995" h="1657350">
                  <a:moveTo>
                    <a:pt x="304673" y="0"/>
                  </a:moveTo>
                  <a:lnTo>
                    <a:pt x="2880868" y="0"/>
                  </a:lnTo>
                  <a:lnTo>
                    <a:pt x="2880868" y="1352422"/>
                  </a:lnTo>
                  <a:lnTo>
                    <a:pt x="2874772" y="1412875"/>
                  </a:lnTo>
                  <a:lnTo>
                    <a:pt x="2856483" y="1471295"/>
                  </a:lnTo>
                  <a:lnTo>
                    <a:pt x="2828798" y="1522349"/>
                  </a:lnTo>
                  <a:lnTo>
                    <a:pt x="2791459" y="1567688"/>
                  </a:lnTo>
                  <a:lnTo>
                    <a:pt x="2746121" y="1605026"/>
                  </a:lnTo>
                  <a:lnTo>
                    <a:pt x="2695067" y="1632712"/>
                  </a:lnTo>
                  <a:lnTo>
                    <a:pt x="2636647" y="1651000"/>
                  </a:lnTo>
                  <a:lnTo>
                    <a:pt x="2576195" y="1657095"/>
                  </a:lnTo>
                  <a:lnTo>
                    <a:pt x="0" y="1657095"/>
                  </a:lnTo>
                  <a:lnTo>
                    <a:pt x="0" y="304673"/>
                  </a:lnTo>
                  <a:lnTo>
                    <a:pt x="1524" y="274574"/>
                  </a:lnTo>
                  <a:lnTo>
                    <a:pt x="13715" y="214884"/>
                  </a:lnTo>
                  <a:lnTo>
                    <a:pt x="52070" y="134747"/>
                  </a:lnTo>
                  <a:lnTo>
                    <a:pt x="89408" y="89407"/>
                  </a:lnTo>
                  <a:lnTo>
                    <a:pt x="134747" y="52069"/>
                  </a:lnTo>
                  <a:lnTo>
                    <a:pt x="185800" y="24384"/>
                  </a:lnTo>
                  <a:lnTo>
                    <a:pt x="244221" y="6096"/>
                  </a:lnTo>
                  <a:lnTo>
                    <a:pt x="304673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6340" y="2223516"/>
              <a:ext cx="3172205" cy="22426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0764" y="2567940"/>
              <a:ext cx="2499359" cy="15697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116314" y="2523490"/>
              <a:ext cx="2588260" cy="1658620"/>
            </a:xfrm>
            <a:custGeom>
              <a:avLst/>
              <a:gdLst/>
              <a:ahLst/>
              <a:cxnLst/>
              <a:rect l="l" t="t" r="r" b="b"/>
              <a:pathLst>
                <a:path w="2588259" h="1658620">
                  <a:moveTo>
                    <a:pt x="304926" y="0"/>
                  </a:moveTo>
                  <a:lnTo>
                    <a:pt x="2588259" y="0"/>
                  </a:lnTo>
                  <a:lnTo>
                    <a:pt x="2588259" y="1353693"/>
                  </a:lnTo>
                  <a:lnTo>
                    <a:pt x="2582036" y="1414145"/>
                  </a:lnTo>
                  <a:lnTo>
                    <a:pt x="2563876" y="1472692"/>
                  </a:lnTo>
                  <a:lnTo>
                    <a:pt x="2536189" y="1523746"/>
                  </a:lnTo>
                  <a:lnTo>
                    <a:pt x="2498725" y="1569085"/>
                  </a:lnTo>
                  <a:lnTo>
                    <a:pt x="2453385" y="1606550"/>
                  </a:lnTo>
                  <a:lnTo>
                    <a:pt x="2402331" y="1634236"/>
                  </a:lnTo>
                  <a:lnTo>
                    <a:pt x="2343784" y="1652397"/>
                  </a:lnTo>
                  <a:lnTo>
                    <a:pt x="2283332" y="1658620"/>
                  </a:lnTo>
                  <a:lnTo>
                    <a:pt x="0" y="1658620"/>
                  </a:lnTo>
                  <a:lnTo>
                    <a:pt x="0" y="304926"/>
                  </a:lnTo>
                  <a:lnTo>
                    <a:pt x="1524" y="274827"/>
                  </a:lnTo>
                  <a:lnTo>
                    <a:pt x="13715" y="215011"/>
                  </a:lnTo>
                  <a:lnTo>
                    <a:pt x="52069" y="134874"/>
                  </a:lnTo>
                  <a:lnTo>
                    <a:pt x="89534" y="89535"/>
                  </a:lnTo>
                  <a:lnTo>
                    <a:pt x="134874" y="52070"/>
                  </a:lnTo>
                  <a:lnTo>
                    <a:pt x="185927" y="24384"/>
                  </a:lnTo>
                  <a:lnTo>
                    <a:pt x="244475" y="6223"/>
                  </a:lnTo>
                  <a:lnTo>
                    <a:pt x="304926" y="0"/>
                  </a:lnTo>
                  <a:close/>
                </a:path>
              </a:pathLst>
            </a:custGeom>
            <a:ln w="888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6383" y="2319528"/>
              <a:ext cx="3001517" cy="22028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0807" y="2663952"/>
              <a:ext cx="2328671" cy="15300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86357" y="2619502"/>
              <a:ext cx="2418080" cy="1619250"/>
            </a:xfrm>
            <a:custGeom>
              <a:avLst/>
              <a:gdLst/>
              <a:ahLst/>
              <a:cxnLst/>
              <a:rect l="l" t="t" r="r" b="b"/>
              <a:pathLst>
                <a:path w="2418079" h="1619250">
                  <a:moveTo>
                    <a:pt x="298322" y="0"/>
                  </a:moveTo>
                  <a:lnTo>
                    <a:pt x="2417571" y="0"/>
                  </a:lnTo>
                  <a:lnTo>
                    <a:pt x="2417571" y="1320673"/>
                  </a:lnTo>
                  <a:lnTo>
                    <a:pt x="2411603" y="1379855"/>
                  </a:lnTo>
                  <a:lnTo>
                    <a:pt x="2393695" y="1437132"/>
                  </a:lnTo>
                  <a:lnTo>
                    <a:pt x="2366644" y="1487043"/>
                  </a:lnTo>
                  <a:lnTo>
                    <a:pt x="2329941" y="1531366"/>
                  </a:lnTo>
                  <a:lnTo>
                    <a:pt x="2285618" y="1568069"/>
                  </a:lnTo>
                  <a:lnTo>
                    <a:pt x="2235707" y="1595120"/>
                  </a:lnTo>
                  <a:lnTo>
                    <a:pt x="2178430" y="1613027"/>
                  </a:lnTo>
                  <a:lnTo>
                    <a:pt x="2119249" y="1618996"/>
                  </a:lnTo>
                  <a:lnTo>
                    <a:pt x="0" y="1618996"/>
                  </a:lnTo>
                  <a:lnTo>
                    <a:pt x="0" y="298323"/>
                  </a:lnTo>
                  <a:lnTo>
                    <a:pt x="1485" y="268859"/>
                  </a:lnTo>
                  <a:lnTo>
                    <a:pt x="13411" y="210438"/>
                  </a:lnTo>
                  <a:lnTo>
                    <a:pt x="50990" y="131952"/>
                  </a:lnTo>
                  <a:lnTo>
                    <a:pt x="87566" y="87630"/>
                  </a:lnTo>
                  <a:lnTo>
                    <a:pt x="131914" y="50926"/>
                  </a:lnTo>
                  <a:lnTo>
                    <a:pt x="181863" y="23875"/>
                  </a:lnTo>
                  <a:lnTo>
                    <a:pt x="239140" y="5969"/>
                  </a:lnTo>
                  <a:lnTo>
                    <a:pt x="298322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22577" y="4427982"/>
            <a:ext cx="1943100" cy="459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60020" marR="5080" indent="-147955">
              <a:lnSpc>
                <a:spcPts val="1620"/>
              </a:lnSpc>
              <a:spcBef>
                <a:spcPts val="300"/>
              </a:spcBef>
            </a:pPr>
            <a:r>
              <a:rPr sz="1500" b="1" spc="-50" dirty="0">
                <a:solidFill>
                  <a:srgbClr val="FFFFFF"/>
                </a:solidFill>
                <a:latin typeface="Tahoma"/>
                <a:cs typeface="Tahoma"/>
              </a:rPr>
              <a:t>Etape</a:t>
            </a:r>
            <a:r>
              <a:rPr sz="15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1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15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40" dirty="0">
                <a:solidFill>
                  <a:srgbClr val="FFFFFF"/>
                </a:solidFill>
                <a:latin typeface="Tahoma"/>
                <a:cs typeface="Tahoma"/>
              </a:rPr>
              <a:t>Nettoyer</a:t>
            </a:r>
            <a:r>
              <a:rPr sz="1500" b="1" spc="-25" dirty="0">
                <a:solidFill>
                  <a:srgbClr val="FFFFFF"/>
                </a:solidFill>
                <a:latin typeface="Tahoma"/>
                <a:cs typeface="Tahoma"/>
              </a:rPr>
              <a:t> et </a:t>
            </a:r>
            <a:r>
              <a:rPr sz="1500" b="1" spc="-50" dirty="0">
                <a:solidFill>
                  <a:srgbClr val="FFFFFF"/>
                </a:solidFill>
                <a:latin typeface="Tahoma"/>
                <a:cs typeface="Tahoma"/>
              </a:rPr>
              <a:t>filtrez</a:t>
            </a:r>
            <a:r>
              <a:rPr sz="15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5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63771" y="4439157"/>
            <a:ext cx="1897380" cy="43688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 indent="78740">
              <a:lnSpc>
                <a:spcPts val="1440"/>
              </a:lnSpc>
              <a:spcBef>
                <a:spcPts val="445"/>
              </a:spcBef>
            </a:pPr>
            <a:r>
              <a:rPr sz="1500" b="1" spc="-50" dirty="0">
                <a:solidFill>
                  <a:srgbClr val="FFFFFF"/>
                </a:solidFill>
                <a:latin typeface="Tahoma"/>
                <a:cs typeface="Tahoma"/>
              </a:rPr>
              <a:t>Etape</a:t>
            </a:r>
            <a:r>
              <a:rPr sz="15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3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1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Identifiez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45" dirty="0">
                <a:solidFill>
                  <a:srgbClr val="FFFFFF"/>
                </a:solidFill>
                <a:latin typeface="Tahoma"/>
                <a:cs typeface="Tahoma"/>
              </a:rPr>
              <a:t>Traitez</a:t>
            </a:r>
            <a:r>
              <a:rPr sz="15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35" dirty="0">
                <a:solidFill>
                  <a:srgbClr val="FFFFFF"/>
                </a:solidFill>
                <a:latin typeface="Tahoma"/>
                <a:cs typeface="Tahoma"/>
              </a:rPr>
              <a:t>les</a:t>
            </a:r>
            <a:r>
              <a:rPr sz="1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40" dirty="0">
                <a:solidFill>
                  <a:srgbClr val="FFFFFF"/>
                </a:solidFill>
                <a:latin typeface="Tahoma"/>
                <a:cs typeface="Tahoma"/>
              </a:rPr>
              <a:t>outliers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02858" y="4427982"/>
            <a:ext cx="2617470" cy="459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12420" marR="5080" indent="-300355">
              <a:lnSpc>
                <a:spcPts val="1620"/>
              </a:lnSpc>
              <a:spcBef>
                <a:spcPts val="300"/>
              </a:spcBef>
            </a:pPr>
            <a:r>
              <a:rPr sz="1500" b="1" spc="-50" dirty="0">
                <a:solidFill>
                  <a:srgbClr val="FFFFFF"/>
                </a:solidFill>
                <a:latin typeface="Tahoma"/>
                <a:cs typeface="Tahoma"/>
              </a:rPr>
              <a:t>Etape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3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50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1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80" dirty="0">
                <a:solidFill>
                  <a:srgbClr val="FFFFFF"/>
                </a:solidFill>
                <a:latin typeface="Tahoma"/>
                <a:cs typeface="Tahoma"/>
              </a:rPr>
              <a:t>Identifiez</a:t>
            </a:r>
            <a:r>
              <a:rPr sz="15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500" b="1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30" dirty="0">
                <a:solidFill>
                  <a:srgbClr val="FFFFFF"/>
                </a:solidFill>
                <a:latin typeface="Tahoma"/>
                <a:cs typeface="Tahoma"/>
              </a:rPr>
              <a:t>Traitez </a:t>
            </a:r>
            <a:r>
              <a:rPr sz="1500" b="1" spc="-35" dirty="0">
                <a:solidFill>
                  <a:srgbClr val="FFFFFF"/>
                </a:solidFill>
                <a:latin typeface="Tahoma"/>
                <a:cs typeface="Tahoma"/>
              </a:rPr>
              <a:t>les </a:t>
            </a:r>
            <a:r>
              <a:rPr sz="1500" b="1" spc="-55" dirty="0">
                <a:solidFill>
                  <a:srgbClr val="FFFFFF"/>
                </a:solidFill>
                <a:latin typeface="Tahoma"/>
                <a:cs typeface="Tahoma"/>
              </a:rPr>
              <a:t>valeurs</a:t>
            </a:r>
            <a:r>
              <a:rPr sz="15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FFFFFF"/>
                </a:solidFill>
                <a:latin typeface="Tahoma"/>
                <a:cs typeface="Tahoma"/>
              </a:rPr>
              <a:t>aberrantes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47986" y="4427982"/>
            <a:ext cx="1726564" cy="459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2540">
              <a:lnSpc>
                <a:spcPts val="1620"/>
              </a:lnSpc>
              <a:spcBef>
                <a:spcPts val="300"/>
              </a:spcBef>
            </a:pPr>
            <a:r>
              <a:rPr sz="1500" b="1" spc="-50" dirty="0">
                <a:solidFill>
                  <a:srgbClr val="FFFFFF"/>
                </a:solidFill>
                <a:latin typeface="Tahoma"/>
                <a:cs typeface="Tahoma"/>
              </a:rPr>
              <a:t>Etape</a:t>
            </a:r>
            <a:r>
              <a:rPr sz="15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13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1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25" dirty="0">
                <a:solidFill>
                  <a:srgbClr val="FFFFFF"/>
                </a:solidFill>
                <a:latin typeface="Tahoma"/>
                <a:cs typeface="Tahoma"/>
              </a:rPr>
              <a:t>Analyses </a:t>
            </a:r>
            <a:r>
              <a:rPr sz="1500" b="1" spc="-70" dirty="0">
                <a:solidFill>
                  <a:srgbClr val="FFFFFF"/>
                </a:solidFill>
                <a:latin typeface="Tahoma"/>
                <a:cs typeface="Tahoma"/>
              </a:rPr>
              <a:t>uni/bi/multi</a:t>
            </a:r>
            <a:r>
              <a:rPr sz="15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b="1" spc="-55" dirty="0">
                <a:solidFill>
                  <a:srgbClr val="FFFFFF"/>
                </a:solidFill>
                <a:latin typeface="Tahoma"/>
                <a:cs typeface="Tahoma"/>
              </a:rPr>
              <a:t>variée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4260" y="7051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7569" rIns="0" bIns="0" rtlCol="0">
            <a:spAutoFit/>
          </a:bodyPr>
          <a:lstStyle/>
          <a:p>
            <a:pPr marL="1600835">
              <a:lnSpc>
                <a:spcPct val="100000"/>
              </a:lnSpc>
              <a:spcBef>
                <a:spcPts val="95"/>
              </a:spcBef>
            </a:pPr>
            <a:r>
              <a:rPr sz="2800" spc="-20" dirty="0"/>
              <a:t>LECTURE</a:t>
            </a:r>
            <a:r>
              <a:rPr sz="2800" spc="-75" dirty="0"/>
              <a:t> </a:t>
            </a:r>
            <a:r>
              <a:rPr sz="2800" dirty="0"/>
              <a:t>ET</a:t>
            </a:r>
            <a:r>
              <a:rPr sz="2800" spc="-85" dirty="0"/>
              <a:t> </a:t>
            </a:r>
            <a:r>
              <a:rPr sz="2800" spc="-130" dirty="0"/>
              <a:t>PREMIÈRE</a:t>
            </a:r>
            <a:r>
              <a:rPr sz="2800" spc="-75" dirty="0"/>
              <a:t> </a:t>
            </a:r>
            <a:r>
              <a:rPr sz="2800" spc="-10" dirty="0"/>
              <a:t>CONSTATATION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7409688" y="2189988"/>
            <a:ext cx="4053204" cy="2608580"/>
            <a:chOff x="7409688" y="2189988"/>
            <a:chExt cx="4053204" cy="26085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9688" y="2189988"/>
              <a:ext cx="4053078" cy="26083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4112" y="2534412"/>
              <a:ext cx="3380232" cy="19354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09662" y="2489962"/>
              <a:ext cx="3469640" cy="2024380"/>
            </a:xfrm>
            <a:custGeom>
              <a:avLst/>
              <a:gdLst/>
              <a:ahLst/>
              <a:cxnLst/>
              <a:rect l="l" t="t" r="r" b="b"/>
              <a:pathLst>
                <a:path w="3469640" h="2024379">
                  <a:moveTo>
                    <a:pt x="365887" y="0"/>
                  </a:moveTo>
                  <a:lnTo>
                    <a:pt x="3469132" y="0"/>
                  </a:lnTo>
                  <a:lnTo>
                    <a:pt x="3469132" y="1658493"/>
                  </a:lnTo>
                  <a:lnTo>
                    <a:pt x="3461766" y="1731264"/>
                  </a:lnTo>
                  <a:lnTo>
                    <a:pt x="3440303" y="1800225"/>
                  </a:lnTo>
                  <a:lnTo>
                    <a:pt x="3406521" y="1862582"/>
                  </a:lnTo>
                  <a:lnTo>
                    <a:pt x="3361690" y="1916938"/>
                  </a:lnTo>
                  <a:lnTo>
                    <a:pt x="3307334" y="1961769"/>
                  </a:lnTo>
                  <a:lnTo>
                    <a:pt x="3244977" y="1995551"/>
                  </a:lnTo>
                  <a:lnTo>
                    <a:pt x="3176016" y="2017014"/>
                  </a:lnTo>
                  <a:lnTo>
                    <a:pt x="3103245" y="2024380"/>
                  </a:lnTo>
                  <a:lnTo>
                    <a:pt x="0" y="2024380"/>
                  </a:lnTo>
                  <a:lnTo>
                    <a:pt x="0" y="365887"/>
                  </a:lnTo>
                  <a:lnTo>
                    <a:pt x="1778" y="329564"/>
                  </a:lnTo>
                  <a:lnTo>
                    <a:pt x="16510" y="257937"/>
                  </a:lnTo>
                  <a:lnTo>
                    <a:pt x="44323" y="192024"/>
                  </a:lnTo>
                  <a:lnTo>
                    <a:pt x="83820" y="133476"/>
                  </a:lnTo>
                  <a:lnTo>
                    <a:pt x="133477" y="83820"/>
                  </a:lnTo>
                  <a:lnTo>
                    <a:pt x="192024" y="44323"/>
                  </a:lnTo>
                  <a:lnTo>
                    <a:pt x="257937" y="16510"/>
                  </a:lnTo>
                  <a:lnTo>
                    <a:pt x="329565" y="1777"/>
                  </a:lnTo>
                  <a:lnTo>
                    <a:pt x="365887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4124" y="1372360"/>
            <a:ext cx="4363211" cy="23378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1972" y="3982211"/>
            <a:ext cx="3747516" cy="244297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742681" y="4648961"/>
            <a:ext cx="336931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7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7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b="1" spc="-55" dirty="0">
                <a:solidFill>
                  <a:srgbClr val="FFFFFF"/>
                </a:solidFill>
                <a:latin typeface="Tahoma"/>
                <a:cs typeface="Tahoma"/>
              </a:rPr>
              <a:t>Cible:</a:t>
            </a:r>
            <a:r>
              <a:rPr sz="17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b="1" spc="-70" dirty="0">
                <a:solidFill>
                  <a:srgbClr val="FFFFFF"/>
                </a:solidFill>
                <a:latin typeface="Tahoma"/>
                <a:cs typeface="Tahoma"/>
              </a:rPr>
              <a:t>nutrition_grade_fr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4260" y="7051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7569" rIns="0" bIns="0" rtlCol="0">
            <a:spAutoFit/>
          </a:bodyPr>
          <a:lstStyle/>
          <a:p>
            <a:pPr marL="2854325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ANALYSE</a:t>
            </a:r>
            <a:r>
              <a:rPr sz="2800" spc="35" dirty="0"/>
              <a:t> </a:t>
            </a:r>
            <a:r>
              <a:rPr sz="2800" dirty="0"/>
              <a:t>DES</a:t>
            </a:r>
            <a:r>
              <a:rPr sz="2800" spc="10" dirty="0"/>
              <a:t> </a:t>
            </a:r>
            <a:r>
              <a:rPr sz="2800" spc="-10" dirty="0"/>
              <a:t>FEATURES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6662928" y="2189988"/>
            <a:ext cx="4053204" cy="2608580"/>
            <a:chOff x="6662928" y="2189988"/>
            <a:chExt cx="4053204" cy="26085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2928" y="2189988"/>
              <a:ext cx="4053078" cy="26083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7352" y="2534412"/>
              <a:ext cx="3380231" cy="19354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62902" y="2489962"/>
              <a:ext cx="3469640" cy="2024380"/>
            </a:xfrm>
            <a:custGeom>
              <a:avLst/>
              <a:gdLst/>
              <a:ahLst/>
              <a:cxnLst/>
              <a:rect l="l" t="t" r="r" b="b"/>
              <a:pathLst>
                <a:path w="3469640" h="2024379">
                  <a:moveTo>
                    <a:pt x="365887" y="0"/>
                  </a:moveTo>
                  <a:lnTo>
                    <a:pt x="3469131" y="0"/>
                  </a:lnTo>
                  <a:lnTo>
                    <a:pt x="3469131" y="1658493"/>
                  </a:lnTo>
                  <a:lnTo>
                    <a:pt x="3461766" y="1731264"/>
                  </a:lnTo>
                  <a:lnTo>
                    <a:pt x="3440303" y="1800225"/>
                  </a:lnTo>
                  <a:lnTo>
                    <a:pt x="3406521" y="1862582"/>
                  </a:lnTo>
                  <a:lnTo>
                    <a:pt x="3361690" y="1916938"/>
                  </a:lnTo>
                  <a:lnTo>
                    <a:pt x="3307333" y="1961769"/>
                  </a:lnTo>
                  <a:lnTo>
                    <a:pt x="3244977" y="1995551"/>
                  </a:lnTo>
                  <a:lnTo>
                    <a:pt x="3176016" y="2017014"/>
                  </a:lnTo>
                  <a:lnTo>
                    <a:pt x="3103245" y="2024380"/>
                  </a:lnTo>
                  <a:lnTo>
                    <a:pt x="0" y="2024380"/>
                  </a:lnTo>
                  <a:lnTo>
                    <a:pt x="0" y="365887"/>
                  </a:lnTo>
                  <a:lnTo>
                    <a:pt x="1777" y="329564"/>
                  </a:lnTo>
                  <a:lnTo>
                    <a:pt x="16509" y="257937"/>
                  </a:lnTo>
                  <a:lnTo>
                    <a:pt x="44323" y="192024"/>
                  </a:lnTo>
                  <a:lnTo>
                    <a:pt x="83820" y="133476"/>
                  </a:lnTo>
                  <a:lnTo>
                    <a:pt x="133476" y="83820"/>
                  </a:lnTo>
                  <a:lnTo>
                    <a:pt x="192024" y="44323"/>
                  </a:lnTo>
                  <a:lnTo>
                    <a:pt x="257937" y="16510"/>
                  </a:lnTo>
                  <a:lnTo>
                    <a:pt x="329565" y="1777"/>
                  </a:lnTo>
                  <a:lnTo>
                    <a:pt x="365887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002052" y="4648961"/>
            <a:ext cx="1098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5381" y="4664092"/>
            <a:ext cx="3259454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1700" b="1" spc="-7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7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b="1" spc="-55" dirty="0">
                <a:solidFill>
                  <a:srgbClr val="FFFFFF"/>
                </a:solidFill>
                <a:latin typeface="Tahoma"/>
                <a:cs typeface="Tahoma"/>
              </a:rPr>
              <a:t>Cible:</a:t>
            </a:r>
            <a:r>
              <a:rPr sz="17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00" b="1" spc="-75" dirty="0">
                <a:solidFill>
                  <a:srgbClr val="FFFFFF"/>
                </a:solidFill>
                <a:latin typeface="Tahoma"/>
                <a:cs typeface="Tahoma"/>
              </a:rPr>
              <a:t>nutrition_grade_f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9383" y="1484375"/>
            <a:ext cx="9116568" cy="41529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567678" y="6192723"/>
            <a:ext cx="5038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8D5E9"/>
                </a:solidFill>
                <a:latin typeface="Consolas"/>
                <a:cs typeface="Consolas"/>
              </a:rPr>
              <a:t>https://wiki.openfoodfacts.org/Main_Page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09688" y="2173223"/>
            <a:ext cx="4146550" cy="2625725"/>
            <a:chOff x="7409688" y="2173223"/>
            <a:chExt cx="4146550" cy="2625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9688" y="2173223"/>
              <a:ext cx="4146042" cy="26252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4112" y="2517647"/>
              <a:ext cx="3473196" cy="19522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09662" y="2473197"/>
              <a:ext cx="3562350" cy="2041525"/>
            </a:xfrm>
            <a:custGeom>
              <a:avLst/>
              <a:gdLst/>
              <a:ahLst/>
              <a:cxnLst/>
              <a:rect l="l" t="t" r="r" b="b"/>
              <a:pathLst>
                <a:path w="3562350" h="2041525">
                  <a:moveTo>
                    <a:pt x="368681" y="0"/>
                  </a:moveTo>
                  <a:lnTo>
                    <a:pt x="3562096" y="0"/>
                  </a:lnTo>
                  <a:lnTo>
                    <a:pt x="3562096" y="1672463"/>
                  </a:lnTo>
                  <a:lnTo>
                    <a:pt x="3554603" y="1745741"/>
                  </a:lnTo>
                  <a:lnTo>
                    <a:pt x="3533013" y="1815338"/>
                  </a:lnTo>
                  <a:lnTo>
                    <a:pt x="3498977" y="1878202"/>
                  </a:lnTo>
                  <a:lnTo>
                    <a:pt x="3453765" y="1932813"/>
                  </a:lnTo>
                  <a:lnTo>
                    <a:pt x="3399155" y="1978025"/>
                  </a:lnTo>
                  <a:lnTo>
                    <a:pt x="3336290" y="2012060"/>
                  </a:lnTo>
                  <a:lnTo>
                    <a:pt x="3266694" y="2033651"/>
                  </a:lnTo>
                  <a:lnTo>
                    <a:pt x="3193415" y="2041144"/>
                  </a:lnTo>
                  <a:lnTo>
                    <a:pt x="0" y="2041144"/>
                  </a:lnTo>
                  <a:lnTo>
                    <a:pt x="0" y="368680"/>
                  </a:lnTo>
                  <a:lnTo>
                    <a:pt x="1905" y="332104"/>
                  </a:lnTo>
                  <a:lnTo>
                    <a:pt x="16637" y="259841"/>
                  </a:lnTo>
                  <a:lnTo>
                    <a:pt x="44577" y="193548"/>
                  </a:lnTo>
                  <a:lnTo>
                    <a:pt x="84455" y="134492"/>
                  </a:lnTo>
                  <a:lnTo>
                    <a:pt x="134493" y="84454"/>
                  </a:lnTo>
                  <a:lnTo>
                    <a:pt x="193548" y="44576"/>
                  </a:lnTo>
                  <a:lnTo>
                    <a:pt x="259842" y="16637"/>
                  </a:lnTo>
                  <a:lnTo>
                    <a:pt x="332105" y="1904"/>
                  </a:lnTo>
                  <a:lnTo>
                    <a:pt x="368681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4260" y="7051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7569" rIns="0" bIns="0" rtlCol="0">
            <a:spAutoFit/>
          </a:bodyPr>
          <a:lstStyle/>
          <a:p>
            <a:pPr marL="1945639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HEATMAP</a:t>
            </a:r>
            <a:r>
              <a:rPr sz="2800" spc="90" dirty="0"/>
              <a:t> </a:t>
            </a:r>
            <a:r>
              <a:rPr sz="2800" dirty="0"/>
              <a:t>VALEURS</a:t>
            </a:r>
            <a:r>
              <a:rPr sz="2800" spc="65" dirty="0"/>
              <a:t> </a:t>
            </a:r>
            <a:r>
              <a:rPr sz="2800" spc="35" dirty="0"/>
              <a:t>MANQUANTES</a:t>
            </a:r>
            <a:endParaRPr sz="2800"/>
          </a:p>
        </p:txBody>
      </p:sp>
      <p:grpSp>
        <p:nvGrpSpPr>
          <p:cNvPr id="8" name="object 8"/>
          <p:cNvGrpSpPr/>
          <p:nvPr/>
        </p:nvGrpSpPr>
        <p:grpSpPr>
          <a:xfrm>
            <a:off x="1635251" y="1373124"/>
            <a:ext cx="4559300" cy="5485130"/>
            <a:chOff x="1635251" y="1373124"/>
            <a:chExt cx="4559300" cy="548513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251" y="6050283"/>
              <a:ext cx="4559046" cy="8077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491" y="1373124"/>
              <a:ext cx="4530852" cy="46878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79791" y="4805553"/>
            <a:ext cx="2931795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065" marR="5080" indent="-1270" algn="ctr">
              <a:lnSpc>
                <a:spcPts val="1939"/>
              </a:lnSpc>
              <a:spcBef>
                <a:spcPts val="345"/>
              </a:spcBef>
            </a:pPr>
            <a:r>
              <a:rPr sz="1800" b="1" spc="-20" dirty="0">
                <a:solidFill>
                  <a:srgbClr val="FFFFFF"/>
                </a:solidFill>
                <a:latin typeface="Tahoma"/>
                <a:cs typeface="Tahoma"/>
              </a:rPr>
              <a:t>Avant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suppressions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des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colonnes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avec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plus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95" dirty="0">
                <a:solidFill>
                  <a:srgbClr val="FFFFFF"/>
                </a:solidFill>
                <a:latin typeface="Verdana"/>
                <a:cs typeface="Verdana"/>
              </a:rPr>
              <a:t>50%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valeurs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manquantes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06142" y="6184798"/>
            <a:ext cx="2907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FFFFFF"/>
                </a:solidFill>
                <a:latin typeface="Tahoma"/>
                <a:cs typeface="Tahoma"/>
              </a:rPr>
              <a:t>Nombres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4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55" dirty="0">
                <a:solidFill>
                  <a:srgbClr val="FFFFFF"/>
                </a:solidFill>
                <a:latin typeface="Tahoma"/>
                <a:cs typeface="Tahoma"/>
              </a:rPr>
              <a:t>colonnes: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85" dirty="0">
                <a:solidFill>
                  <a:srgbClr val="FFFFFF"/>
                </a:solidFill>
                <a:latin typeface="Tahoma"/>
                <a:cs typeface="Tahoma"/>
              </a:rPr>
              <a:t>168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4260" y="7051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7569" rIns="0" bIns="0" rtlCol="0">
            <a:spAutoFit/>
          </a:bodyPr>
          <a:lstStyle/>
          <a:p>
            <a:pPr marL="2419985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DATASET</a:t>
            </a:r>
            <a:r>
              <a:rPr sz="2800" spc="-35" dirty="0"/>
              <a:t> </a:t>
            </a:r>
            <a:r>
              <a:rPr sz="2800" spc="-10" dirty="0"/>
              <a:t>APRÈS</a:t>
            </a:r>
            <a:r>
              <a:rPr sz="2800" spc="-60" dirty="0"/>
              <a:t> </a:t>
            </a:r>
            <a:r>
              <a:rPr sz="2800" spc="-45" dirty="0"/>
              <a:t>TRAITEMENT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7979791" y="4805553"/>
            <a:ext cx="2931795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065" marR="5080" indent="-1905" algn="ctr">
              <a:lnSpc>
                <a:spcPts val="1939"/>
              </a:lnSpc>
              <a:spcBef>
                <a:spcPts val="345"/>
              </a:spcBef>
            </a:pPr>
            <a:r>
              <a:rPr sz="1800" b="1" spc="-20" dirty="0">
                <a:solidFill>
                  <a:srgbClr val="FFFFFF"/>
                </a:solidFill>
                <a:latin typeface="Tahoma"/>
                <a:cs typeface="Tahoma"/>
              </a:rPr>
              <a:t>Après</a:t>
            </a:r>
            <a:r>
              <a:rPr sz="18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suppressions</a:t>
            </a:r>
            <a:r>
              <a:rPr sz="1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des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colonnes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avec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plus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95" dirty="0">
                <a:solidFill>
                  <a:srgbClr val="FFFFFF"/>
                </a:solidFill>
                <a:latin typeface="Verdana"/>
                <a:cs typeface="Verdana"/>
              </a:rPr>
              <a:t>50%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valeurs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manquantes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70707" y="5574588"/>
            <a:ext cx="27813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FFFFFF"/>
                </a:solidFill>
                <a:latin typeface="Tahoma"/>
                <a:cs typeface="Tahoma"/>
              </a:rPr>
              <a:t>Nombres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Tahoma"/>
                <a:cs typeface="Tahoma"/>
              </a:rPr>
              <a:t>colonnes: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84503" y="1543812"/>
            <a:ext cx="10571480" cy="5312410"/>
            <a:chOff x="984503" y="1543812"/>
            <a:chExt cx="10571480" cy="53124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9688" y="1904999"/>
              <a:ext cx="4053078" cy="26083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4111" y="2249423"/>
              <a:ext cx="3380232" cy="19354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09661" y="2204973"/>
              <a:ext cx="3469640" cy="2024380"/>
            </a:xfrm>
            <a:custGeom>
              <a:avLst/>
              <a:gdLst/>
              <a:ahLst/>
              <a:cxnLst/>
              <a:rect l="l" t="t" r="r" b="b"/>
              <a:pathLst>
                <a:path w="3469640" h="2024379">
                  <a:moveTo>
                    <a:pt x="365887" y="0"/>
                  </a:moveTo>
                  <a:lnTo>
                    <a:pt x="3469132" y="0"/>
                  </a:lnTo>
                  <a:lnTo>
                    <a:pt x="3469132" y="1658493"/>
                  </a:lnTo>
                  <a:lnTo>
                    <a:pt x="3461766" y="1731264"/>
                  </a:lnTo>
                  <a:lnTo>
                    <a:pt x="3440303" y="1800225"/>
                  </a:lnTo>
                  <a:lnTo>
                    <a:pt x="3406521" y="1862582"/>
                  </a:lnTo>
                  <a:lnTo>
                    <a:pt x="3361690" y="1916938"/>
                  </a:lnTo>
                  <a:lnTo>
                    <a:pt x="3307334" y="1961769"/>
                  </a:lnTo>
                  <a:lnTo>
                    <a:pt x="3244977" y="1995551"/>
                  </a:lnTo>
                  <a:lnTo>
                    <a:pt x="3176016" y="2017014"/>
                  </a:lnTo>
                  <a:lnTo>
                    <a:pt x="3103245" y="2024380"/>
                  </a:lnTo>
                  <a:lnTo>
                    <a:pt x="0" y="2024380"/>
                  </a:lnTo>
                  <a:lnTo>
                    <a:pt x="0" y="365887"/>
                  </a:lnTo>
                  <a:lnTo>
                    <a:pt x="1778" y="329564"/>
                  </a:lnTo>
                  <a:lnTo>
                    <a:pt x="16510" y="257937"/>
                  </a:lnTo>
                  <a:lnTo>
                    <a:pt x="44323" y="192024"/>
                  </a:lnTo>
                  <a:lnTo>
                    <a:pt x="83820" y="133476"/>
                  </a:lnTo>
                  <a:lnTo>
                    <a:pt x="133477" y="83820"/>
                  </a:lnTo>
                  <a:lnTo>
                    <a:pt x="192024" y="44323"/>
                  </a:lnTo>
                  <a:lnTo>
                    <a:pt x="257937" y="16510"/>
                  </a:lnTo>
                  <a:lnTo>
                    <a:pt x="329565" y="1777"/>
                  </a:lnTo>
                  <a:lnTo>
                    <a:pt x="365887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9688" y="1904999"/>
              <a:ext cx="4146042" cy="26252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4111" y="2249423"/>
              <a:ext cx="3473196" cy="19522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709661" y="2204973"/>
              <a:ext cx="3562350" cy="2041525"/>
            </a:xfrm>
            <a:custGeom>
              <a:avLst/>
              <a:gdLst/>
              <a:ahLst/>
              <a:cxnLst/>
              <a:rect l="l" t="t" r="r" b="b"/>
              <a:pathLst>
                <a:path w="3562350" h="2041525">
                  <a:moveTo>
                    <a:pt x="368681" y="0"/>
                  </a:moveTo>
                  <a:lnTo>
                    <a:pt x="3562096" y="0"/>
                  </a:lnTo>
                  <a:lnTo>
                    <a:pt x="3562096" y="1672463"/>
                  </a:lnTo>
                  <a:lnTo>
                    <a:pt x="3554603" y="1745742"/>
                  </a:lnTo>
                  <a:lnTo>
                    <a:pt x="3533013" y="1815338"/>
                  </a:lnTo>
                  <a:lnTo>
                    <a:pt x="3498977" y="1878202"/>
                  </a:lnTo>
                  <a:lnTo>
                    <a:pt x="3453765" y="1932813"/>
                  </a:lnTo>
                  <a:lnTo>
                    <a:pt x="3399155" y="1978025"/>
                  </a:lnTo>
                  <a:lnTo>
                    <a:pt x="3336290" y="2012061"/>
                  </a:lnTo>
                  <a:lnTo>
                    <a:pt x="3266694" y="2033651"/>
                  </a:lnTo>
                  <a:lnTo>
                    <a:pt x="3193415" y="2041144"/>
                  </a:lnTo>
                  <a:lnTo>
                    <a:pt x="0" y="2041144"/>
                  </a:lnTo>
                  <a:lnTo>
                    <a:pt x="0" y="368680"/>
                  </a:lnTo>
                  <a:lnTo>
                    <a:pt x="1905" y="332104"/>
                  </a:lnTo>
                  <a:lnTo>
                    <a:pt x="16637" y="259841"/>
                  </a:lnTo>
                  <a:lnTo>
                    <a:pt x="44577" y="193548"/>
                  </a:lnTo>
                  <a:lnTo>
                    <a:pt x="84455" y="134492"/>
                  </a:lnTo>
                  <a:lnTo>
                    <a:pt x="134493" y="84454"/>
                  </a:lnTo>
                  <a:lnTo>
                    <a:pt x="193548" y="44576"/>
                  </a:lnTo>
                  <a:lnTo>
                    <a:pt x="259842" y="16637"/>
                  </a:lnTo>
                  <a:lnTo>
                    <a:pt x="332105" y="1904"/>
                  </a:lnTo>
                  <a:lnTo>
                    <a:pt x="368681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503" y="1543812"/>
              <a:ext cx="6462522" cy="53119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4260" y="7051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574" rIns="0" bIns="0" rtlCol="0">
            <a:spAutoFit/>
          </a:bodyPr>
          <a:lstStyle/>
          <a:p>
            <a:pPr marL="278003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FEATURES</a:t>
            </a:r>
            <a:r>
              <a:rPr sz="2800" spc="-85" dirty="0"/>
              <a:t> </a:t>
            </a:r>
            <a:r>
              <a:rPr sz="2800" spc="-10" dirty="0"/>
              <a:t>RESTANTES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744" y="1021080"/>
            <a:ext cx="7906511" cy="55504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4260" y="7051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95"/>
              </a:spcBef>
            </a:pPr>
            <a:r>
              <a:rPr sz="2800" spc="-215" dirty="0"/>
              <a:t>IDENTIFIEZ</a:t>
            </a:r>
            <a:r>
              <a:rPr sz="2800" spc="-10" dirty="0"/>
              <a:t> </a:t>
            </a:r>
            <a:r>
              <a:rPr sz="2800" dirty="0"/>
              <a:t>LES</a:t>
            </a:r>
            <a:r>
              <a:rPr sz="2800" spc="-10" dirty="0"/>
              <a:t> </a:t>
            </a:r>
            <a:r>
              <a:rPr sz="2800" dirty="0"/>
              <a:t>VALEURS</a:t>
            </a:r>
            <a:r>
              <a:rPr sz="2800" spc="5" dirty="0"/>
              <a:t> </a:t>
            </a:r>
            <a:r>
              <a:rPr sz="2800" spc="-10" dirty="0"/>
              <a:t>ABERRANTES</a:t>
            </a:r>
            <a:r>
              <a:rPr sz="2800" spc="20" dirty="0"/>
              <a:t> </a:t>
            </a:r>
            <a:r>
              <a:rPr sz="2800" spc="-60" dirty="0"/>
              <a:t>(BOXPLOT)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940308"/>
            <a:ext cx="11179302" cy="59154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442</Words>
  <Application>Microsoft Office PowerPoint</Application>
  <PresentationFormat>Widescreen</PresentationFormat>
  <Paragraphs>107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Consolas</vt:lpstr>
      <vt:lpstr>Tahoma</vt:lpstr>
      <vt:lpstr>Trebuchet MS</vt:lpstr>
      <vt:lpstr>Verdana</vt:lpstr>
      <vt:lpstr>Office Theme</vt:lpstr>
      <vt:lpstr>PROJET 3</vt:lpstr>
      <vt:lpstr>CONTEXTE DU PROJET</vt:lpstr>
      <vt:lpstr>SOMMAIRE</vt:lpstr>
      <vt:lpstr>LECTURE ET PREMIÈRE CONSTATATION</vt:lpstr>
      <vt:lpstr>ANALYSE DES FEATURES</vt:lpstr>
      <vt:lpstr>HEATMAP VALEURS MANQUANTES</vt:lpstr>
      <vt:lpstr>DATASET APRÈS TRAITEMENT</vt:lpstr>
      <vt:lpstr>FEATURES RESTANTES</vt:lpstr>
      <vt:lpstr>IDENTIFIEZ LES VALEURS ABERRANTES (BOXPLOT)</vt:lpstr>
      <vt:lpstr>IDENTIFIEZ LES VALEURS ABERRANTES (SCATTERPLOT)</vt:lpstr>
      <vt:lpstr>PowerPoint Presentation</vt:lpstr>
      <vt:lpstr>PROGRAMME NATIONAL NUTRITION SANTÉ (PNNS)</vt:lpstr>
      <vt:lpstr>PowerPoint Presentation</vt:lpstr>
      <vt:lpstr>TRAITER LES VALEURS ABERRANTES</vt:lpstr>
      <vt:lpstr>MATRICE DE CORRELATION</vt:lpstr>
      <vt:lpstr>MÉTHODE DE REMPLACEMENT DES OUTLIERS</vt:lpstr>
      <vt:lpstr>APRÈS REMPLACEMENT DES OUTLIERS</vt:lpstr>
      <vt:lpstr>ANALYSE POST TRAITEMENT</vt:lpstr>
      <vt:lpstr>SCREEPLOT</vt:lpstr>
      <vt:lpstr>MATRICE DE CORRELATION</vt:lpstr>
      <vt:lpstr>ANOVA NUTRITION GRADE EN FONCTION DE L’ENERGIE</vt:lpstr>
      <vt:lpstr>EST-T-IL POSSIBLE DE FAIRE UN SYSTÈME D’AUTO- COMPLETION ?</vt:lpstr>
      <vt:lpstr>RESPECT DES RGPD</vt:lpstr>
      <vt:lpstr>DES QUESTIONS ?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1</dc:title>
  <dc:creator>Vuillemin, Ethan (GE Vernova)</dc:creator>
  <cp:lastModifiedBy>ethan vuillemin</cp:lastModifiedBy>
  <cp:revision>1</cp:revision>
  <dcterms:created xsi:type="dcterms:W3CDTF">2024-11-08T11:18:51Z</dcterms:created>
  <dcterms:modified xsi:type="dcterms:W3CDTF">2024-11-12T18:37:30Z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2024-11-08T00:00:00Z</vt:filetime>
  </property>
  <property fmtid="{D5CDD505-2E9C-101B-9397-08002B2CF9AE}" pid="3" name="Creator">
    <vt:lpwstr>Microsoft® PowerPoint® pour Microsoft 365</vt:lpwstr>
  </property>
  <property fmtid="{D5CDD505-2E9C-101B-9397-08002B2CF9AE}" pid="4" name="LastSaved">
    <vt:filetime>2024-11-08T00:00:00Z</vt:filetime>
  </property>
  <property fmtid="{D5CDD505-2E9C-101B-9397-08002B2CF9AE}" pid="5" name="Producer">
    <vt:lpwstr>Microsoft® PowerPoint® pour Microsoft 365</vt:lpwstr>
  </property>
</Properties>
</file>